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4" r:id="rId3"/>
    <p:sldId id="269" r:id="rId4"/>
    <p:sldId id="266" r:id="rId5"/>
    <p:sldId id="268" r:id="rId6"/>
    <p:sldId id="267" r:id="rId7"/>
    <p:sldId id="270" r:id="rId8"/>
    <p:sldId id="271" r:id="rId9"/>
    <p:sldId id="272" r:id="rId10"/>
    <p:sldId id="273" r:id="rId11"/>
    <p:sldId id="274" r:id="rId12"/>
    <p:sldId id="275" r:id="rId13"/>
    <p:sldId id="277" r:id="rId14"/>
    <p:sldId id="278" r:id="rId15"/>
    <p:sldId id="279" r:id="rId16"/>
    <p:sldId id="261" r:id="rId17"/>
  </p:sldIdLst>
  <p:sldSz cx="12192000" cy="6858000"/>
  <p:notesSz cx="12192000" cy="6858000"/>
  <p:defaultTextStyle>
    <a:defPPr>
      <a:defRPr lang="en-UG"/>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76408" autoAdjust="0"/>
  </p:normalViewPr>
  <p:slideViewPr>
    <p:cSldViewPr snapToGrid="0">
      <p:cViewPr varScale="1">
        <p:scale>
          <a:sx n="109" d="100"/>
          <a:sy n="109" d="100"/>
        </p:scale>
        <p:origin x="560" y="176"/>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7" d="100"/>
          <a:sy n="77" d="100"/>
        </p:scale>
        <p:origin x="856" y="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Header Placeholder 1">
            <a:extLst>
              <a:ext uri="{FF2B5EF4-FFF2-40B4-BE49-F238E27FC236}">
                <a16:creationId xmlns:a16="http://schemas.microsoft.com/office/drawing/2014/main" id="{00B59278-201D-BCBE-D9CE-C3E61BFACCEC}"/>
              </a:ext>
            </a:extLst>
          </p:cNvPr>
          <p:cNvSpPr>
            <a:spLocks noGrp="1" noChangeArrowheads="1"/>
          </p:cNvSpPr>
          <p:nvPr>
            <p:ph type="hdr" sz="quarter"/>
          </p:nvPr>
        </p:nvSpPr>
        <p:spPr bwMode="auto">
          <a:xfrm>
            <a:off x="0" y="0"/>
            <a:ext cx="52832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200">
                <a:solidFill>
                  <a:srgbClr val="000000"/>
                </a:solidFill>
              </a:defRPr>
            </a:lvl1pPr>
          </a:lstStyle>
          <a:p>
            <a:endParaRPr lang="en-UG" altLang="en-UG"/>
          </a:p>
        </p:txBody>
      </p:sp>
      <p:sp>
        <p:nvSpPr>
          <p:cNvPr id="3075" name="Date Placeholder 2">
            <a:extLst>
              <a:ext uri="{FF2B5EF4-FFF2-40B4-BE49-F238E27FC236}">
                <a16:creationId xmlns:a16="http://schemas.microsoft.com/office/drawing/2014/main" id="{24B6866A-C780-EE3F-4783-0AEFB17DB566}"/>
              </a:ext>
            </a:extLst>
          </p:cNvPr>
          <p:cNvSpPr>
            <a:spLocks noGrp="1" noChangeArrowheads="1"/>
          </p:cNvSpPr>
          <p:nvPr>
            <p:ph type="dt" idx="1"/>
          </p:nvPr>
        </p:nvSpPr>
        <p:spPr bwMode="auto">
          <a:xfrm>
            <a:off x="6905625" y="0"/>
            <a:ext cx="52832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defRPr>
            </a:lvl1pPr>
          </a:lstStyle>
          <a:p>
            <a:fld id="{2E55085A-045F-42EA-BA00-37C57BB03D1B}" type="datetimeFigureOut">
              <a:rPr lang="en-UG" altLang="en-UG"/>
              <a:pPr/>
              <a:t>25/04/2026</a:t>
            </a:fld>
            <a:endParaRPr lang="en-UG" altLang="en-UG"/>
          </a:p>
        </p:txBody>
      </p:sp>
      <p:sp>
        <p:nvSpPr>
          <p:cNvPr id="4" name="Slide Image Placeholder 3">
            <a:extLst>
              <a:ext uri="{FF2B5EF4-FFF2-40B4-BE49-F238E27FC236}">
                <a16:creationId xmlns:a16="http://schemas.microsoft.com/office/drawing/2014/main" id="{128BFFFF-07A9-5FDF-B2D8-1777C743CE7E}"/>
              </a:ext>
            </a:extLst>
          </p:cNvPr>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pPr lvl="0"/>
            <a:endParaRPr lang="en-UG" noProof="0"/>
          </a:p>
        </p:txBody>
      </p:sp>
      <p:sp>
        <p:nvSpPr>
          <p:cNvPr id="5" name="Notes Placeholder 4">
            <a:extLst>
              <a:ext uri="{FF2B5EF4-FFF2-40B4-BE49-F238E27FC236}">
                <a16:creationId xmlns:a16="http://schemas.microsoft.com/office/drawing/2014/main" id="{953BA1E2-1C33-5806-6CC7-94036BCF9515}"/>
              </a:ext>
            </a:extLst>
          </p:cNvPr>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G" noProof="0"/>
          </a:p>
        </p:txBody>
      </p:sp>
      <p:sp>
        <p:nvSpPr>
          <p:cNvPr id="3078" name="Footer Placeholder 5">
            <a:extLst>
              <a:ext uri="{FF2B5EF4-FFF2-40B4-BE49-F238E27FC236}">
                <a16:creationId xmlns:a16="http://schemas.microsoft.com/office/drawing/2014/main" id="{8AFC256E-1D5F-AF23-D1A1-C3B5A77DB504}"/>
              </a:ext>
            </a:extLst>
          </p:cNvPr>
          <p:cNvSpPr>
            <a:spLocks noGrp="1" noChangeArrowheads="1"/>
          </p:cNvSpPr>
          <p:nvPr>
            <p:ph type="ftr" sz="quarter" idx="4"/>
          </p:nvPr>
        </p:nvSpPr>
        <p:spPr bwMode="auto">
          <a:xfrm>
            <a:off x="0" y="6513513"/>
            <a:ext cx="52832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defRPr>
            </a:lvl1pPr>
          </a:lstStyle>
          <a:p>
            <a:endParaRPr lang="en-UG" altLang="en-UG"/>
          </a:p>
        </p:txBody>
      </p:sp>
      <p:sp>
        <p:nvSpPr>
          <p:cNvPr id="3079" name="Slide Number Placeholder 6">
            <a:extLst>
              <a:ext uri="{FF2B5EF4-FFF2-40B4-BE49-F238E27FC236}">
                <a16:creationId xmlns:a16="http://schemas.microsoft.com/office/drawing/2014/main" id="{382B9A7D-8462-D13B-63DD-8335A2EE488D}"/>
              </a:ext>
            </a:extLst>
          </p:cNvPr>
          <p:cNvSpPr>
            <a:spLocks noGrp="1" noChangeArrowheads="1"/>
          </p:cNvSpPr>
          <p:nvPr>
            <p:ph type="sldNum" sz="quarter" idx="5"/>
          </p:nvPr>
        </p:nvSpPr>
        <p:spPr bwMode="auto">
          <a:xfrm>
            <a:off x="6905625" y="6513513"/>
            <a:ext cx="52832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defRPr>
            </a:lvl1pPr>
          </a:lstStyle>
          <a:p>
            <a:fld id="{4A08B56A-3BA0-4B89-A89C-92F48BD4C39B}" type="slidenum">
              <a:rPr lang="en-UG" altLang="en-UG"/>
              <a:pPr/>
              <a:t>‹#›</a:t>
            </a:fld>
            <a:endParaRPr lang="en-UG" altLang="en-UG"/>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08B56A-3BA0-4B89-A89C-92F48BD4C39B}" type="slidenum">
              <a:rPr lang="en-UG" altLang="en-UG" smtClean="0"/>
              <a:pPr/>
              <a:t>1</a:t>
            </a:fld>
            <a:endParaRPr lang="en-UG" altLang="en-UG"/>
          </a:p>
        </p:txBody>
      </p:sp>
    </p:spTree>
    <p:extLst>
      <p:ext uri="{BB962C8B-B14F-4D97-AF65-F5344CB8AC3E}">
        <p14:creationId xmlns:p14="http://schemas.microsoft.com/office/powerpoint/2010/main" val="748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08B56A-3BA0-4B89-A89C-92F48BD4C39B}" type="slidenum">
              <a:rPr lang="en-UG" altLang="en-UG" smtClean="0"/>
              <a:pPr/>
              <a:t>2</a:t>
            </a:fld>
            <a:endParaRPr lang="en-UG" altLang="en-UG"/>
          </a:p>
        </p:txBody>
      </p:sp>
    </p:spTree>
    <p:extLst>
      <p:ext uri="{BB962C8B-B14F-4D97-AF65-F5344CB8AC3E}">
        <p14:creationId xmlns:p14="http://schemas.microsoft.com/office/powerpoint/2010/main" val="869899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97946-428F-9477-66C7-E9BE24A388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6018E-29E3-2531-83E8-B808A172CE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04F1E-02F2-F436-9BD6-393BA4B8B7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A92428-2E1E-674C-0394-711C83CDCD6C}"/>
              </a:ext>
            </a:extLst>
          </p:cNvPr>
          <p:cNvSpPr>
            <a:spLocks noGrp="1"/>
          </p:cNvSpPr>
          <p:nvPr>
            <p:ph type="sldNum" sz="quarter" idx="5"/>
          </p:nvPr>
        </p:nvSpPr>
        <p:spPr/>
        <p:txBody>
          <a:bodyPr/>
          <a:lstStyle/>
          <a:p>
            <a:fld id="{4A08B56A-3BA0-4B89-A89C-92F48BD4C39B}" type="slidenum">
              <a:rPr lang="en-UG" altLang="en-UG" smtClean="0"/>
              <a:pPr/>
              <a:t>4</a:t>
            </a:fld>
            <a:endParaRPr lang="en-UG" altLang="en-UG"/>
          </a:p>
        </p:txBody>
      </p:sp>
    </p:spTree>
    <p:extLst>
      <p:ext uri="{BB962C8B-B14F-4D97-AF65-F5344CB8AC3E}">
        <p14:creationId xmlns:p14="http://schemas.microsoft.com/office/powerpoint/2010/main" val="3665624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a:lstStyle>
            <a:lvl1pPr>
              <a:defRPr sz="3000" b="1" i="0">
                <a:solidFill>
                  <a:srgbClr val="0034A7"/>
                </a:solidFill>
                <a:latin typeface="Carlito"/>
                <a:cs typeface="Carlito"/>
              </a:defRPr>
            </a:lvl1pPr>
          </a:lstStyle>
          <a:p>
            <a:r>
              <a:rPr lang="en-US"/>
              <a:t>Click to edit Master title style</a:t>
            </a:r>
            <a:endParaRPr/>
          </a:p>
        </p:txBody>
      </p:sp>
      <p:sp>
        <p:nvSpPr>
          <p:cNvPr id="3" name="Holder 3"/>
          <p:cNvSpPr>
            <a:spLocks noGrp="1"/>
          </p:cNvSpPr>
          <p:nvPr>
            <p:ph type="subTitle" idx="4"/>
          </p:nvPr>
        </p:nvSpPr>
        <p:spPr>
          <a:xfrm>
            <a:off x="1828800" y="3840480"/>
            <a:ext cx="8534400" cy="1714500"/>
          </a:xfrm>
          <a:prstGeom prst="rect">
            <a:avLst/>
          </a:prstGeom>
        </p:spPr>
        <p:txBody>
          <a:bodyPr/>
          <a:lstStyle>
            <a:lvl1pPr>
              <a:defRPr b="0" i="0">
                <a:solidFill>
                  <a:schemeClr val="tx1"/>
                </a:solidFill>
              </a:defRPr>
            </a:lvl1pPr>
          </a:lstStyle>
          <a:p>
            <a:r>
              <a:rPr lang="en-US"/>
              <a:t>Click to edit Master subtitle style</a:t>
            </a:r>
            <a:endParaRPr/>
          </a:p>
        </p:txBody>
      </p:sp>
      <p:sp>
        <p:nvSpPr>
          <p:cNvPr id="4" name="Holder 4">
            <a:extLst>
              <a:ext uri="{FF2B5EF4-FFF2-40B4-BE49-F238E27FC236}">
                <a16:creationId xmlns:a16="http://schemas.microsoft.com/office/drawing/2014/main" id="{43C42D31-BBC3-04C0-C38C-BE6E3470CE7A}"/>
              </a:ext>
            </a:extLst>
          </p:cNvPr>
          <p:cNvSpPr>
            <a:spLocks noGrp="1" noChangeArrowheads="1"/>
          </p:cNvSpPr>
          <p:nvPr>
            <p:ph type="ftr" sz="quarter" idx="10"/>
          </p:nvPr>
        </p:nvSpPr>
        <p:spPr>
          <a:ln/>
        </p:spPr>
        <p:txBody>
          <a:bodyPr/>
          <a:lstStyle>
            <a:lvl1pPr>
              <a:defRPr/>
            </a:lvl1pPr>
          </a:lstStyle>
          <a:p>
            <a:endParaRPr lang="en-UG" altLang="en-UG"/>
          </a:p>
        </p:txBody>
      </p:sp>
      <p:sp>
        <p:nvSpPr>
          <p:cNvPr id="5" name="Holder 5">
            <a:extLst>
              <a:ext uri="{FF2B5EF4-FFF2-40B4-BE49-F238E27FC236}">
                <a16:creationId xmlns:a16="http://schemas.microsoft.com/office/drawing/2014/main" id="{E15E8AF7-24F0-AD6E-F1A6-8301E163D230}"/>
              </a:ext>
            </a:extLst>
          </p:cNvPr>
          <p:cNvSpPr>
            <a:spLocks noGrp="1" noChangeArrowheads="1"/>
          </p:cNvSpPr>
          <p:nvPr>
            <p:ph type="dt" sz="half" idx="11"/>
          </p:nvPr>
        </p:nvSpPr>
        <p:spPr>
          <a:ln/>
        </p:spPr>
        <p:txBody>
          <a:bodyPr/>
          <a:lstStyle>
            <a:lvl1pPr>
              <a:defRPr/>
            </a:lvl1pPr>
          </a:lstStyle>
          <a:p>
            <a:fld id="{FEE350E4-FBA6-4FCF-9D90-C228E76B6193}" type="datetimeFigureOut">
              <a:rPr lang="en-US" altLang="en-UG"/>
              <a:pPr/>
              <a:t>4/25/26</a:t>
            </a:fld>
            <a:endParaRPr lang="en-US" altLang="en-UG"/>
          </a:p>
        </p:txBody>
      </p:sp>
      <p:sp>
        <p:nvSpPr>
          <p:cNvPr id="6" name="Holder 6">
            <a:extLst>
              <a:ext uri="{FF2B5EF4-FFF2-40B4-BE49-F238E27FC236}">
                <a16:creationId xmlns:a16="http://schemas.microsoft.com/office/drawing/2014/main" id="{AEBF98F6-CA63-23CB-B876-FF972AA5BCCE}"/>
              </a:ext>
            </a:extLst>
          </p:cNvPr>
          <p:cNvSpPr>
            <a:spLocks noGrp="1" noChangeArrowheads="1"/>
          </p:cNvSpPr>
          <p:nvPr>
            <p:ph type="sldNum" sz="quarter" idx="12"/>
          </p:nvPr>
        </p:nvSpPr>
        <p:spPr>
          <a:ln/>
        </p:spPr>
        <p:txBody>
          <a:bodyPr/>
          <a:lstStyle>
            <a:lvl1pPr>
              <a:defRPr/>
            </a:lvl1pPr>
          </a:lstStyle>
          <a:p>
            <a:fld id="{47C99817-9F23-4D76-A628-4B09EF07DFC4}" type="slidenum">
              <a:rPr lang="en-UG" altLang="en-UG"/>
              <a:pPr/>
              <a:t>‹#›</a:t>
            </a:fld>
            <a:endParaRPr lang="en-UG" altLang="en-UG"/>
          </a:p>
        </p:txBody>
      </p:sp>
    </p:spTree>
    <p:extLst>
      <p:ext uri="{BB962C8B-B14F-4D97-AF65-F5344CB8AC3E}">
        <p14:creationId xmlns:p14="http://schemas.microsoft.com/office/powerpoint/2010/main" val="3503901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000" b="1" i="0">
                <a:solidFill>
                  <a:srgbClr val="0034A7"/>
                </a:solidFill>
                <a:latin typeface="Carlito"/>
                <a:cs typeface="Carlito"/>
              </a:defRPr>
            </a:lvl1pPr>
          </a:lstStyle>
          <a:p>
            <a:r>
              <a:rPr lang="en-US"/>
              <a:t>Click to edit Master title style</a:t>
            </a:r>
            <a:endParaRPr/>
          </a:p>
        </p:txBody>
      </p:sp>
      <p:sp>
        <p:nvSpPr>
          <p:cNvPr id="3" name="Holder 3"/>
          <p:cNvSpPr>
            <a:spLocks noGrp="1"/>
          </p:cNvSpPr>
          <p:nvPr>
            <p:ph type="body" idx="1"/>
          </p:nvPr>
        </p:nvSpPr>
        <p:spPr/>
        <p:txBody>
          <a:bodyPr/>
          <a:lstStyle>
            <a:lvl1pPr>
              <a:defRPr b="0" i="0">
                <a:solidFill>
                  <a:schemeClr val="tx1"/>
                </a:solidFill>
              </a:defRPr>
            </a:lvl1pPr>
          </a:lstStyle>
          <a:p>
            <a:pPr lvl="0"/>
            <a:r>
              <a:rPr lang="en-US"/>
              <a:t>Click to edit Master text styles</a:t>
            </a:r>
          </a:p>
        </p:txBody>
      </p:sp>
      <p:sp>
        <p:nvSpPr>
          <p:cNvPr id="4" name="Holder 4">
            <a:extLst>
              <a:ext uri="{FF2B5EF4-FFF2-40B4-BE49-F238E27FC236}">
                <a16:creationId xmlns:a16="http://schemas.microsoft.com/office/drawing/2014/main" id="{E2527C2C-FA55-07A9-4B04-08DE29D0BBCF}"/>
              </a:ext>
            </a:extLst>
          </p:cNvPr>
          <p:cNvSpPr>
            <a:spLocks noGrp="1" noChangeArrowheads="1"/>
          </p:cNvSpPr>
          <p:nvPr>
            <p:ph type="ftr" sz="quarter" idx="10"/>
          </p:nvPr>
        </p:nvSpPr>
        <p:spPr>
          <a:ln/>
        </p:spPr>
        <p:txBody>
          <a:bodyPr/>
          <a:lstStyle>
            <a:lvl1pPr>
              <a:defRPr/>
            </a:lvl1pPr>
          </a:lstStyle>
          <a:p>
            <a:endParaRPr lang="en-UG" altLang="en-UG"/>
          </a:p>
        </p:txBody>
      </p:sp>
      <p:sp>
        <p:nvSpPr>
          <p:cNvPr id="5" name="Holder 5">
            <a:extLst>
              <a:ext uri="{FF2B5EF4-FFF2-40B4-BE49-F238E27FC236}">
                <a16:creationId xmlns:a16="http://schemas.microsoft.com/office/drawing/2014/main" id="{872F6114-9E9D-82A5-D0A1-55770D7FE79F}"/>
              </a:ext>
            </a:extLst>
          </p:cNvPr>
          <p:cNvSpPr>
            <a:spLocks noGrp="1" noChangeArrowheads="1"/>
          </p:cNvSpPr>
          <p:nvPr>
            <p:ph type="dt" sz="half" idx="11"/>
          </p:nvPr>
        </p:nvSpPr>
        <p:spPr>
          <a:ln/>
        </p:spPr>
        <p:txBody>
          <a:bodyPr/>
          <a:lstStyle>
            <a:lvl1pPr>
              <a:defRPr/>
            </a:lvl1pPr>
          </a:lstStyle>
          <a:p>
            <a:fld id="{67680716-4C87-4F56-B07C-CD8ADD23B7C7}" type="datetimeFigureOut">
              <a:rPr lang="en-US" altLang="en-UG"/>
              <a:pPr/>
              <a:t>4/25/26</a:t>
            </a:fld>
            <a:endParaRPr lang="en-US" altLang="en-UG"/>
          </a:p>
        </p:txBody>
      </p:sp>
      <p:sp>
        <p:nvSpPr>
          <p:cNvPr id="6" name="Holder 6">
            <a:extLst>
              <a:ext uri="{FF2B5EF4-FFF2-40B4-BE49-F238E27FC236}">
                <a16:creationId xmlns:a16="http://schemas.microsoft.com/office/drawing/2014/main" id="{F959EA45-F6B0-C9A4-8053-ADCBC2751544}"/>
              </a:ext>
            </a:extLst>
          </p:cNvPr>
          <p:cNvSpPr>
            <a:spLocks noGrp="1" noChangeArrowheads="1"/>
          </p:cNvSpPr>
          <p:nvPr>
            <p:ph type="sldNum" sz="quarter" idx="12"/>
          </p:nvPr>
        </p:nvSpPr>
        <p:spPr>
          <a:ln/>
        </p:spPr>
        <p:txBody>
          <a:bodyPr/>
          <a:lstStyle>
            <a:lvl1pPr>
              <a:defRPr/>
            </a:lvl1pPr>
          </a:lstStyle>
          <a:p>
            <a:fld id="{720759A7-6454-4AF4-9294-63157742B539}" type="slidenum">
              <a:rPr lang="en-UG" altLang="en-UG"/>
              <a:pPr/>
              <a:t>‹#›</a:t>
            </a:fld>
            <a:endParaRPr lang="en-UG" altLang="en-UG"/>
          </a:p>
        </p:txBody>
      </p:sp>
    </p:spTree>
    <p:extLst>
      <p:ext uri="{BB962C8B-B14F-4D97-AF65-F5344CB8AC3E}">
        <p14:creationId xmlns:p14="http://schemas.microsoft.com/office/powerpoint/2010/main" val="375572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000" b="1" i="0">
                <a:solidFill>
                  <a:srgbClr val="0034A7"/>
                </a:solidFill>
                <a:latin typeface="Carlito"/>
                <a:cs typeface="Carlito"/>
              </a:defRPr>
            </a:lvl1pPr>
          </a:lstStyle>
          <a:p>
            <a:r>
              <a:rPr lang="en-US"/>
              <a:t>Click to edit Master title style</a:t>
            </a:r>
            <a:endParaRPr/>
          </a:p>
        </p:txBody>
      </p:sp>
      <p:sp>
        <p:nvSpPr>
          <p:cNvPr id="3" name="Holder 3"/>
          <p:cNvSpPr>
            <a:spLocks noGrp="1"/>
          </p:cNvSpPr>
          <p:nvPr>
            <p:ph sz="half" idx="2"/>
          </p:nvPr>
        </p:nvSpPr>
        <p:spPr>
          <a:xfrm>
            <a:off x="609600" y="1577340"/>
            <a:ext cx="5303520" cy="4526280"/>
          </a:xfrm>
          <a:prstGeom prst="rect">
            <a:avLst/>
          </a:prstGeom>
        </p:spPr>
        <p:txBody>
          <a:bodyPr/>
          <a:lstStyle>
            <a:lvl1pPr>
              <a:defRPr/>
            </a:lvl1pPr>
          </a:lstStyle>
          <a:p>
            <a:pPr lvl="0"/>
            <a:r>
              <a:rPr lang="en-US"/>
              <a:t>Click to edit Master text styles</a:t>
            </a:r>
          </a:p>
        </p:txBody>
      </p:sp>
      <p:sp>
        <p:nvSpPr>
          <p:cNvPr id="4" name="Holder 4"/>
          <p:cNvSpPr>
            <a:spLocks noGrp="1"/>
          </p:cNvSpPr>
          <p:nvPr>
            <p:ph sz="half" idx="3"/>
          </p:nvPr>
        </p:nvSpPr>
        <p:spPr>
          <a:xfrm>
            <a:off x="6278880" y="1577340"/>
            <a:ext cx="5303520" cy="4526280"/>
          </a:xfrm>
          <a:prstGeom prst="rect">
            <a:avLst/>
          </a:prstGeom>
        </p:spPr>
        <p:txBody>
          <a:bodyPr/>
          <a:lstStyle>
            <a:lvl1pPr>
              <a:defRPr/>
            </a:lvl1pPr>
          </a:lstStyle>
          <a:p>
            <a:pPr lvl="0"/>
            <a:r>
              <a:rPr lang="en-US"/>
              <a:t>Click to edit Master text styles</a:t>
            </a:r>
          </a:p>
        </p:txBody>
      </p:sp>
      <p:sp>
        <p:nvSpPr>
          <p:cNvPr id="5" name="Holder 4">
            <a:extLst>
              <a:ext uri="{FF2B5EF4-FFF2-40B4-BE49-F238E27FC236}">
                <a16:creationId xmlns:a16="http://schemas.microsoft.com/office/drawing/2014/main" id="{BEE53E08-7A29-4208-7BD7-A944861342C4}"/>
              </a:ext>
            </a:extLst>
          </p:cNvPr>
          <p:cNvSpPr>
            <a:spLocks noGrp="1" noChangeArrowheads="1"/>
          </p:cNvSpPr>
          <p:nvPr>
            <p:ph type="ftr" sz="quarter" idx="10"/>
          </p:nvPr>
        </p:nvSpPr>
        <p:spPr>
          <a:ln/>
        </p:spPr>
        <p:txBody>
          <a:bodyPr/>
          <a:lstStyle>
            <a:lvl1pPr>
              <a:defRPr/>
            </a:lvl1pPr>
          </a:lstStyle>
          <a:p>
            <a:endParaRPr lang="en-UG" altLang="en-UG"/>
          </a:p>
        </p:txBody>
      </p:sp>
      <p:sp>
        <p:nvSpPr>
          <p:cNvPr id="6" name="Holder 5">
            <a:extLst>
              <a:ext uri="{FF2B5EF4-FFF2-40B4-BE49-F238E27FC236}">
                <a16:creationId xmlns:a16="http://schemas.microsoft.com/office/drawing/2014/main" id="{A656830B-DBF5-96E6-21A7-5CD8CD22003C}"/>
              </a:ext>
            </a:extLst>
          </p:cNvPr>
          <p:cNvSpPr>
            <a:spLocks noGrp="1" noChangeArrowheads="1"/>
          </p:cNvSpPr>
          <p:nvPr>
            <p:ph type="dt" sz="half" idx="11"/>
          </p:nvPr>
        </p:nvSpPr>
        <p:spPr>
          <a:ln/>
        </p:spPr>
        <p:txBody>
          <a:bodyPr/>
          <a:lstStyle>
            <a:lvl1pPr>
              <a:defRPr/>
            </a:lvl1pPr>
          </a:lstStyle>
          <a:p>
            <a:fld id="{F59A09DC-E4B4-48F7-8CB7-79ACA690DCAD}" type="datetimeFigureOut">
              <a:rPr lang="en-US" altLang="en-UG"/>
              <a:pPr/>
              <a:t>4/25/26</a:t>
            </a:fld>
            <a:endParaRPr lang="en-US" altLang="en-UG"/>
          </a:p>
        </p:txBody>
      </p:sp>
      <p:sp>
        <p:nvSpPr>
          <p:cNvPr id="7" name="Holder 6">
            <a:extLst>
              <a:ext uri="{FF2B5EF4-FFF2-40B4-BE49-F238E27FC236}">
                <a16:creationId xmlns:a16="http://schemas.microsoft.com/office/drawing/2014/main" id="{9ADA257C-4B9E-8D15-28A9-2F24B70265FA}"/>
              </a:ext>
            </a:extLst>
          </p:cNvPr>
          <p:cNvSpPr>
            <a:spLocks noGrp="1" noChangeArrowheads="1"/>
          </p:cNvSpPr>
          <p:nvPr>
            <p:ph type="sldNum" sz="quarter" idx="12"/>
          </p:nvPr>
        </p:nvSpPr>
        <p:spPr>
          <a:ln/>
        </p:spPr>
        <p:txBody>
          <a:bodyPr/>
          <a:lstStyle>
            <a:lvl1pPr>
              <a:defRPr/>
            </a:lvl1pPr>
          </a:lstStyle>
          <a:p>
            <a:fld id="{52D35B2B-E5B9-420B-9CC2-E1DDA321A1FB}" type="slidenum">
              <a:rPr lang="en-UG" altLang="en-UG"/>
              <a:pPr/>
              <a:t>‹#›</a:t>
            </a:fld>
            <a:endParaRPr lang="en-UG" altLang="en-UG"/>
          </a:p>
        </p:txBody>
      </p:sp>
    </p:spTree>
    <p:extLst>
      <p:ext uri="{BB962C8B-B14F-4D97-AF65-F5344CB8AC3E}">
        <p14:creationId xmlns:p14="http://schemas.microsoft.com/office/powerpoint/2010/main" val="3122261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000" b="1" i="0">
                <a:solidFill>
                  <a:srgbClr val="0034A7"/>
                </a:solidFill>
                <a:latin typeface="Carlito"/>
                <a:cs typeface="Carlito"/>
              </a:defRPr>
            </a:lvl1pPr>
          </a:lstStyle>
          <a:p>
            <a:r>
              <a:rPr lang="en-US"/>
              <a:t>Click to edit Master title style</a:t>
            </a:r>
            <a:endParaRPr/>
          </a:p>
        </p:txBody>
      </p:sp>
      <p:sp>
        <p:nvSpPr>
          <p:cNvPr id="3" name="Holder 3">
            <a:extLst>
              <a:ext uri="{FF2B5EF4-FFF2-40B4-BE49-F238E27FC236}">
                <a16:creationId xmlns:a16="http://schemas.microsoft.com/office/drawing/2014/main" id="{07CED28F-2EE0-68B1-B045-D547E3DFDEE4}"/>
              </a:ext>
            </a:extLst>
          </p:cNvPr>
          <p:cNvSpPr>
            <a:spLocks noGrp="1" noChangeArrowheads="1"/>
          </p:cNvSpPr>
          <p:nvPr>
            <p:ph type="ftr" sz="quarter" idx="10"/>
          </p:nvPr>
        </p:nvSpPr>
        <p:spPr/>
        <p:txBody>
          <a:bodyPr/>
          <a:lstStyle>
            <a:lvl1pPr>
              <a:defRPr/>
            </a:lvl1pPr>
          </a:lstStyle>
          <a:p>
            <a:endParaRPr lang="en-UG" altLang="en-UG"/>
          </a:p>
        </p:txBody>
      </p:sp>
      <p:sp>
        <p:nvSpPr>
          <p:cNvPr id="4" name="Holder 4">
            <a:extLst>
              <a:ext uri="{FF2B5EF4-FFF2-40B4-BE49-F238E27FC236}">
                <a16:creationId xmlns:a16="http://schemas.microsoft.com/office/drawing/2014/main" id="{AD127E9E-A89F-7E40-3AA1-D454D3EEC765}"/>
              </a:ext>
            </a:extLst>
          </p:cNvPr>
          <p:cNvSpPr>
            <a:spLocks noGrp="1" noChangeArrowheads="1"/>
          </p:cNvSpPr>
          <p:nvPr>
            <p:ph type="dt" sz="half" idx="11"/>
          </p:nvPr>
        </p:nvSpPr>
        <p:spPr/>
        <p:txBody>
          <a:bodyPr/>
          <a:lstStyle>
            <a:lvl1pPr>
              <a:defRPr/>
            </a:lvl1pPr>
          </a:lstStyle>
          <a:p>
            <a:fld id="{87A5D509-3B83-40CE-B51F-155AC3194CB9}" type="datetimeFigureOut">
              <a:rPr lang="en-US" altLang="en-UG"/>
              <a:pPr/>
              <a:t>4/25/26</a:t>
            </a:fld>
            <a:endParaRPr lang="en-US" altLang="en-UG"/>
          </a:p>
        </p:txBody>
      </p:sp>
      <p:sp>
        <p:nvSpPr>
          <p:cNvPr id="5" name="Holder 5">
            <a:extLst>
              <a:ext uri="{FF2B5EF4-FFF2-40B4-BE49-F238E27FC236}">
                <a16:creationId xmlns:a16="http://schemas.microsoft.com/office/drawing/2014/main" id="{20ADAE45-7F41-E914-CE4C-6AE863D2686C}"/>
              </a:ext>
            </a:extLst>
          </p:cNvPr>
          <p:cNvSpPr>
            <a:spLocks noGrp="1" noChangeArrowheads="1"/>
          </p:cNvSpPr>
          <p:nvPr>
            <p:ph type="sldNum" sz="quarter" idx="12"/>
          </p:nvPr>
        </p:nvSpPr>
        <p:spPr/>
        <p:txBody>
          <a:bodyPr/>
          <a:lstStyle>
            <a:lvl1pPr>
              <a:defRPr/>
            </a:lvl1pPr>
          </a:lstStyle>
          <a:p>
            <a:fld id="{7839BC70-E439-40D5-B41A-E2AB7E85867F}" type="slidenum">
              <a:rPr lang="en-UG" altLang="en-UG"/>
              <a:pPr/>
              <a:t>‹#›</a:t>
            </a:fld>
            <a:endParaRPr lang="en-UG" altLang="en-UG"/>
          </a:p>
        </p:txBody>
      </p:sp>
    </p:spTree>
    <p:extLst>
      <p:ext uri="{BB962C8B-B14F-4D97-AF65-F5344CB8AC3E}">
        <p14:creationId xmlns:p14="http://schemas.microsoft.com/office/powerpoint/2010/main" val="3782722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a:extLst>
              <a:ext uri="{FF2B5EF4-FFF2-40B4-BE49-F238E27FC236}">
                <a16:creationId xmlns:a16="http://schemas.microsoft.com/office/drawing/2014/main" id="{6FFC4F12-2884-F985-B3B7-15326EA6947E}"/>
              </a:ext>
            </a:extLst>
          </p:cNvPr>
          <p:cNvSpPr>
            <a:spLocks noGrp="1" noChangeArrowheads="1"/>
          </p:cNvSpPr>
          <p:nvPr>
            <p:ph type="ftr" sz="quarter" idx="10"/>
          </p:nvPr>
        </p:nvSpPr>
        <p:spPr>
          <a:ln/>
        </p:spPr>
        <p:txBody>
          <a:bodyPr/>
          <a:lstStyle>
            <a:lvl1pPr>
              <a:defRPr/>
            </a:lvl1pPr>
          </a:lstStyle>
          <a:p>
            <a:endParaRPr lang="en-UG" altLang="en-UG"/>
          </a:p>
        </p:txBody>
      </p:sp>
      <p:sp>
        <p:nvSpPr>
          <p:cNvPr id="3" name="Holder 5">
            <a:extLst>
              <a:ext uri="{FF2B5EF4-FFF2-40B4-BE49-F238E27FC236}">
                <a16:creationId xmlns:a16="http://schemas.microsoft.com/office/drawing/2014/main" id="{48EF0D9E-5F1C-EADA-DA9D-60969865B964}"/>
              </a:ext>
            </a:extLst>
          </p:cNvPr>
          <p:cNvSpPr>
            <a:spLocks noGrp="1" noChangeArrowheads="1"/>
          </p:cNvSpPr>
          <p:nvPr>
            <p:ph type="dt" sz="half" idx="11"/>
          </p:nvPr>
        </p:nvSpPr>
        <p:spPr>
          <a:ln/>
        </p:spPr>
        <p:txBody>
          <a:bodyPr/>
          <a:lstStyle>
            <a:lvl1pPr>
              <a:defRPr/>
            </a:lvl1pPr>
          </a:lstStyle>
          <a:p>
            <a:fld id="{5DFA901D-1011-426E-A292-ABBC0A4775A5}" type="datetimeFigureOut">
              <a:rPr lang="en-US" altLang="en-UG"/>
              <a:pPr/>
              <a:t>4/25/26</a:t>
            </a:fld>
            <a:endParaRPr lang="en-US" altLang="en-UG"/>
          </a:p>
        </p:txBody>
      </p:sp>
      <p:sp>
        <p:nvSpPr>
          <p:cNvPr id="4" name="Holder 6">
            <a:extLst>
              <a:ext uri="{FF2B5EF4-FFF2-40B4-BE49-F238E27FC236}">
                <a16:creationId xmlns:a16="http://schemas.microsoft.com/office/drawing/2014/main" id="{8C4526CB-EF2B-623B-C04E-2541BA99D8C2}"/>
              </a:ext>
            </a:extLst>
          </p:cNvPr>
          <p:cNvSpPr>
            <a:spLocks noGrp="1" noChangeArrowheads="1"/>
          </p:cNvSpPr>
          <p:nvPr>
            <p:ph type="sldNum" sz="quarter" idx="12"/>
          </p:nvPr>
        </p:nvSpPr>
        <p:spPr>
          <a:ln/>
        </p:spPr>
        <p:txBody>
          <a:bodyPr/>
          <a:lstStyle>
            <a:lvl1pPr>
              <a:defRPr/>
            </a:lvl1pPr>
          </a:lstStyle>
          <a:p>
            <a:fld id="{C1C3962E-F64A-4E25-A6FD-0409BFFCFFED}" type="slidenum">
              <a:rPr lang="en-UG" altLang="en-UG"/>
              <a:pPr/>
              <a:t>‹#›</a:t>
            </a:fld>
            <a:endParaRPr lang="en-UG" altLang="en-UG"/>
          </a:p>
        </p:txBody>
      </p:sp>
    </p:spTree>
    <p:extLst>
      <p:ext uri="{BB962C8B-B14F-4D97-AF65-F5344CB8AC3E}">
        <p14:creationId xmlns:p14="http://schemas.microsoft.com/office/powerpoint/2010/main" val="25783920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bg object 16">
            <a:extLst>
              <a:ext uri="{FF2B5EF4-FFF2-40B4-BE49-F238E27FC236}">
                <a16:creationId xmlns:a16="http://schemas.microsoft.com/office/drawing/2014/main" id="{8E68439B-EB85-D4B8-2826-B3B72258CF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Holder 2">
            <a:extLst>
              <a:ext uri="{FF2B5EF4-FFF2-40B4-BE49-F238E27FC236}">
                <a16:creationId xmlns:a16="http://schemas.microsoft.com/office/drawing/2014/main" id="{AF3603DB-E0FD-F9FE-C3A8-766A2DAEFA41}"/>
              </a:ext>
            </a:extLst>
          </p:cNvPr>
          <p:cNvSpPr>
            <a:spLocks noGrp="1" noChangeArrowheads="1"/>
          </p:cNvSpPr>
          <p:nvPr>
            <p:ph type="title"/>
          </p:nvPr>
        </p:nvSpPr>
        <p:spPr bwMode="auto">
          <a:xfrm>
            <a:off x="1422400" y="195263"/>
            <a:ext cx="766603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G" altLang="en-UG"/>
          </a:p>
        </p:txBody>
      </p:sp>
      <p:sp>
        <p:nvSpPr>
          <p:cNvPr id="1028" name="Holder 3">
            <a:extLst>
              <a:ext uri="{FF2B5EF4-FFF2-40B4-BE49-F238E27FC236}">
                <a16:creationId xmlns:a16="http://schemas.microsoft.com/office/drawing/2014/main" id="{C60EF584-0685-EC26-26E7-BAC06B521DDF}"/>
              </a:ext>
            </a:extLst>
          </p:cNvPr>
          <p:cNvSpPr>
            <a:spLocks noGrp="1" noChangeArrowheads="1"/>
          </p:cNvSpPr>
          <p:nvPr>
            <p:ph type="body" idx="1"/>
          </p:nvPr>
        </p:nvSpPr>
        <p:spPr bwMode="auto">
          <a:xfrm>
            <a:off x="619125" y="1084263"/>
            <a:ext cx="1100772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G" altLang="en-UG"/>
          </a:p>
        </p:txBody>
      </p:sp>
      <p:sp>
        <p:nvSpPr>
          <p:cNvPr id="1029" name="Holder 4">
            <a:extLst>
              <a:ext uri="{FF2B5EF4-FFF2-40B4-BE49-F238E27FC236}">
                <a16:creationId xmlns:a16="http://schemas.microsoft.com/office/drawing/2014/main" id="{4C462939-B5B0-9EAC-D2FE-BC508F536B64}"/>
              </a:ext>
            </a:extLst>
          </p:cNvPr>
          <p:cNvSpPr>
            <a:spLocks noGrp="1" noChangeArrowheads="1"/>
          </p:cNvSpPr>
          <p:nvPr>
            <p:ph type="ftr" sz="quarter" idx="5"/>
          </p:nvPr>
        </p:nvSpPr>
        <p:spPr bwMode="auto">
          <a:xfrm>
            <a:off x="4144963" y="6378575"/>
            <a:ext cx="39020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ctr" eaLnBrk="1" hangingPunct="1">
              <a:defRPr>
                <a:solidFill>
                  <a:srgbClr val="898989"/>
                </a:solidFill>
              </a:defRPr>
            </a:lvl1pPr>
          </a:lstStyle>
          <a:p>
            <a:endParaRPr lang="en-UG" altLang="en-UG"/>
          </a:p>
        </p:txBody>
      </p:sp>
      <p:sp>
        <p:nvSpPr>
          <p:cNvPr id="1030" name="Holder 5">
            <a:extLst>
              <a:ext uri="{FF2B5EF4-FFF2-40B4-BE49-F238E27FC236}">
                <a16:creationId xmlns:a16="http://schemas.microsoft.com/office/drawing/2014/main" id="{F676282F-74BC-044F-C12E-11CC61032065}"/>
              </a:ext>
            </a:extLst>
          </p:cNvPr>
          <p:cNvSpPr>
            <a:spLocks noGrp="1" noChangeArrowheads="1"/>
          </p:cNvSpPr>
          <p:nvPr>
            <p:ph type="dt" sz="half" idx="6"/>
          </p:nvPr>
        </p:nvSpPr>
        <p:spPr bwMode="auto">
          <a:xfrm>
            <a:off x="609600" y="6378575"/>
            <a:ext cx="28035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1" hangingPunct="1">
              <a:defRPr>
                <a:solidFill>
                  <a:srgbClr val="898989"/>
                </a:solidFill>
              </a:defRPr>
            </a:lvl1pPr>
          </a:lstStyle>
          <a:p>
            <a:fld id="{09F26CC2-447F-4EA2-9716-9981B956381C}" type="datetimeFigureOut">
              <a:rPr lang="en-US" altLang="en-UG"/>
              <a:pPr/>
              <a:t>4/25/26</a:t>
            </a:fld>
            <a:endParaRPr lang="en-US" altLang="en-UG"/>
          </a:p>
        </p:txBody>
      </p:sp>
      <p:sp>
        <p:nvSpPr>
          <p:cNvPr id="1031" name="Holder 6">
            <a:extLst>
              <a:ext uri="{FF2B5EF4-FFF2-40B4-BE49-F238E27FC236}">
                <a16:creationId xmlns:a16="http://schemas.microsoft.com/office/drawing/2014/main" id="{0DEAE0E4-F61E-D85F-DA5E-3F5750069C32}"/>
              </a:ext>
            </a:extLst>
          </p:cNvPr>
          <p:cNvSpPr>
            <a:spLocks noGrp="1" noChangeArrowheads="1"/>
          </p:cNvSpPr>
          <p:nvPr>
            <p:ph type="sldNum" sz="quarter" idx="7"/>
          </p:nvPr>
        </p:nvSpPr>
        <p:spPr bwMode="auto">
          <a:xfrm>
            <a:off x="8778875" y="6378575"/>
            <a:ext cx="28035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r" eaLnBrk="1" hangingPunct="1">
              <a:defRPr>
                <a:solidFill>
                  <a:srgbClr val="898989"/>
                </a:solidFill>
              </a:defRPr>
            </a:lvl1pPr>
          </a:lstStyle>
          <a:p>
            <a:fld id="{33257F19-3567-4BD4-8FB1-C61AE75AE450}" type="slidenum">
              <a:rPr lang="en-UG" altLang="en-UG"/>
              <a:pPr/>
              <a:t>‹#›</a:t>
            </a:fld>
            <a:endParaRPr lang="en-UG" altLang="en-UG"/>
          </a:p>
        </p:txBody>
      </p:sp>
      <p:sp>
        <p:nvSpPr>
          <p:cNvPr id="9" name="TextBox 8">
            <a:extLst>
              <a:ext uri="{FF2B5EF4-FFF2-40B4-BE49-F238E27FC236}">
                <a16:creationId xmlns:a16="http://schemas.microsoft.com/office/drawing/2014/main" id="{79652C08-FBEE-25D2-D389-C20351BDAA0B}"/>
              </a:ext>
            </a:extLst>
          </p:cNvPr>
          <p:cNvSpPr txBox="1"/>
          <p:nvPr/>
        </p:nvSpPr>
        <p:spPr>
          <a:xfrm>
            <a:off x="11818938" y="63500"/>
            <a:ext cx="338137" cy="152400"/>
          </a:xfrm>
          <a:prstGeom prst="rect">
            <a:avLst/>
          </a:prstGeom>
        </p:spPr>
        <p:txBody>
          <a:bodyPr lIns="0" tIns="0" rIns="0" bIns="0">
            <a:spAutoFit/>
          </a:bodyPr>
          <a:lstStyle/>
          <a:p>
            <a:pPr eaLnBrk="1" fontAlgn="auto" hangingPunct="1">
              <a:spcBef>
                <a:spcPts val="0"/>
              </a:spcBef>
              <a:spcAft>
                <a:spcPts val="0"/>
              </a:spcAft>
              <a:defRPr/>
            </a:pPr>
            <a:r>
              <a:rPr lang="en-UG" sz="1000" kern="0">
                <a:solidFill>
                  <a:srgbClr val="0000FF">
                    <a:alpha val="50000"/>
                  </a:srgbClr>
                </a:solidFill>
                <a:latin typeface="Calibri" panose="020F0502020204030204" pitchFamily="34" charset="0"/>
                <a:cs typeface="Calibri" panose="020F0502020204030204" pitchFamily="34" charset="0"/>
              </a:rPr>
              <a:t>Public</a:t>
            </a:r>
          </a:p>
        </p:txBody>
      </p:sp>
      <p:sp>
        <p:nvSpPr>
          <p:cNvPr id="4" name="TextBox 3">
            <a:extLst>
              <a:ext uri="{FF2B5EF4-FFF2-40B4-BE49-F238E27FC236}">
                <a16:creationId xmlns:a16="http://schemas.microsoft.com/office/drawing/2014/main" id="{187A3525-9645-5392-19BB-1564AB3C7167}"/>
              </a:ext>
            </a:extLst>
          </p:cNvPr>
          <p:cNvSpPr txBox="1"/>
          <p:nvPr userDrawn="1">
            <p:extLst>
              <p:ext uri="{1162E1C5-73C7-4A58-AE30-91384D911F3F}">
                <p184:classification xmlns:p184="http://schemas.microsoft.com/office/powerpoint/2018/4/main" val="hdr"/>
              </p:ext>
            </p:extLst>
          </p:nvPr>
        </p:nvSpPr>
        <p:spPr>
          <a:xfrm>
            <a:off x="11782425" y="63500"/>
            <a:ext cx="371475" cy="152400"/>
          </a:xfrm>
          <a:prstGeom prst="rect">
            <a:avLst/>
          </a:prstGeom>
        </p:spPr>
        <p:txBody>
          <a:bodyPr horzOverflow="overflow" lIns="0" tIns="0" rIns="0" bIns="0">
            <a:spAutoFit/>
          </a:bodyPr>
          <a:lstStyle/>
          <a:p>
            <a:pPr algn="l"/>
            <a:r>
              <a:rPr lang="en-UG" sz="1000">
                <a:solidFill>
                  <a:srgbClr val="0000FF">
                    <a:alpha val="50000"/>
                  </a:srgbClr>
                </a:solidFill>
                <a:latin typeface="Aptos" panose="020B0004020202020204" pitchFamily="34" charset="0"/>
              </a:rPr>
              <a:t>Public</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1" r:id="rId4"/>
    <p:sldLayoutId id="2147483670" r:id="rId5"/>
  </p:sldLayoutIdLst>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457200" algn="l" rtl="0" eaLnBrk="1" fontAlgn="base" hangingPunct="1">
        <a:spcBef>
          <a:spcPct val="20000"/>
        </a:spcBef>
        <a:spcAft>
          <a:spcPct val="0"/>
        </a:spcAft>
        <a:defRPr>
          <a:solidFill>
            <a:schemeClr val="tx1"/>
          </a:solidFill>
          <a:latin typeface="+mn-lt"/>
          <a:ea typeface="+mn-ea"/>
          <a:cs typeface="+mn-cs"/>
        </a:defRPr>
      </a:lvl2pPr>
      <a:lvl3pPr marL="914400" algn="l" rtl="0" eaLnBrk="1" fontAlgn="base" hangingPunct="1">
        <a:spcBef>
          <a:spcPct val="20000"/>
        </a:spcBef>
        <a:spcAft>
          <a:spcPct val="0"/>
        </a:spcAft>
        <a:defRPr>
          <a:solidFill>
            <a:schemeClr val="tx1"/>
          </a:solidFill>
          <a:latin typeface="+mn-lt"/>
          <a:ea typeface="+mn-ea"/>
          <a:cs typeface="+mn-cs"/>
        </a:defRPr>
      </a:lvl3pPr>
      <a:lvl4pPr marL="1371600" algn="l" rtl="0" eaLnBrk="1" fontAlgn="base" hangingPunct="1">
        <a:spcBef>
          <a:spcPct val="20000"/>
        </a:spcBef>
        <a:spcAft>
          <a:spcPct val="0"/>
        </a:spcAft>
        <a:defRPr>
          <a:solidFill>
            <a:schemeClr val="tx1"/>
          </a:solidFill>
          <a:latin typeface="+mn-lt"/>
          <a:ea typeface="+mn-ea"/>
          <a:cs typeface="+mn-cs"/>
        </a:defRPr>
      </a:lvl4pPr>
      <a:lvl5pPr marL="1828800" algn="l" rtl="0" eaLnBrk="1" fontAlgn="base" hangingPunct="1">
        <a:spcBef>
          <a:spcPct val="20000"/>
        </a:spcBef>
        <a:spcAft>
          <a:spcPct val="0"/>
        </a:spcAft>
        <a:defRPr>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1636A91-6ACD-D4A4-8EE8-4F27C3AD2FC4}"/>
              </a:ext>
            </a:extLst>
          </p:cNvPr>
          <p:cNvSpPr txBox="1"/>
          <p:nvPr/>
        </p:nvSpPr>
        <p:spPr>
          <a:xfrm>
            <a:off x="11820525" y="87313"/>
            <a:ext cx="311150" cy="127000"/>
          </a:xfrm>
          <a:prstGeom prst="rect">
            <a:avLst/>
          </a:prstGeom>
        </p:spPr>
        <p:txBody>
          <a:bodyPr lIns="0" tIns="0" rIns="0" bIns="0">
            <a:spAutoFit/>
          </a:bodyPr>
          <a:lstStyle/>
          <a:p>
            <a:pPr eaLnBrk="1" fontAlgn="auto" hangingPunct="1">
              <a:lnSpc>
                <a:spcPts val="950"/>
              </a:lnSpc>
              <a:spcBef>
                <a:spcPts val="0"/>
              </a:spcBef>
              <a:spcAft>
                <a:spcPts val="0"/>
              </a:spcAft>
              <a:defRPr/>
            </a:pPr>
            <a:r>
              <a:rPr sz="1000" kern="0" spc="-10">
                <a:solidFill>
                  <a:srgbClr val="0000FF"/>
                </a:solidFill>
                <a:latin typeface="Carlito"/>
                <a:cs typeface="Carlito"/>
              </a:rPr>
              <a:t>Public</a:t>
            </a:r>
            <a:endParaRPr sz="1000" kern="0">
              <a:solidFill>
                <a:sysClr val="windowText" lastClr="000000"/>
              </a:solidFill>
              <a:latin typeface="Carlito"/>
              <a:cs typeface="Carlito"/>
            </a:endParaRPr>
          </a:p>
        </p:txBody>
      </p:sp>
      <p:pic>
        <p:nvPicPr>
          <p:cNvPr id="4099" name="object 3">
            <a:extLst>
              <a:ext uri="{FF2B5EF4-FFF2-40B4-BE49-F238E27FC236}">
                <a16:creationId xmlns:a16="http://schemas.microsoft.com/office/drawing/2014/main" id="{F14E8F4B-7069-BB28-2124-EAAC04324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object 4">
            <a:extLst>
              <a:ext uri="{FF2B5EF4-FFF2-40B4-BE49-F238E27FC236}">
                <a16:creationId xmlns:a16="http://schemas.microsoft.com/office/drawing/2014/main" id="{04CEB3BF-8D5F-8F52-0F97-03F27BAB7B64}"/>
              </a:ext>
            </a:extLst>
          </p:cNvPr>
          <p:cNvSpPr>
            <a:spLocks noGrp="1" noChangeArrowheads="1"/>
          </p:cNvSpPr>
          <p:nvPr>
            <p:ph type="title"/>
          </p:nvPr>
        </p:nvSpPr>
        <p:spPr>
          <a:xfrm>
            <a:off x="700087" y="2919486"/>
            <a:ext cx="11491913" cy="320601"/>
          </a:xfrm>
        </p:spPr>
        <p:txBody>
          <a:bodyPr tIns="12700"/>
          <a:lstStyle/>
          <a:p>
            <a:pPr marL="12700" algn="l">
              <a:spcBef>
                <a:spcPts val="100"/>
              </a:spcBef>
            </a:pPr>
            <a:r>
              <a:rPr lang="en-US" altLang="en-UG" sz="2000" dirty="0">
                <a:solidFill>
                  <a:schemeClr val="bg1"/>
                </a:solidFill>
                <a:latin typeface="ZapfHumnst BT" panose="020B0502050508020304" pitchFamily="34" charset="0"/>
                <a:ea typeface="Carlito"/>
              </a:rPr>
              <a:t>HFB AWARDS,  CSR &amp; SUSTAINABILITY  INTIATIVES </a:t>
            </a:r>
            <a:endParaRPr lang="en-UG" altLang="en-UG" sz="2000" dirty="0">
              <a:solidFill>
                <a:schemeClr val="bg1"/>
              </a:solidFill>
              <a:latin typeface="ZapfHumnst BT" panose="020B0502050508020304" pitchFamily="34" charset="0"/>
              <a:ea typeface="Carlito"/>
            </a:endParaRPr>
          </a:p>
        </p:txBody>
      </p:sp>
      <p:grpSp>
        <p:nvGrpSpPr>
          <p:cNvPr id="4101" name="object 9">
            <a:extLst>
              <a:ext uri="{FF2B5EF4-FFF2-40B4-BE49-F238E27FC236}">
                <a16:creationId xmlns:a16="http://schemas.microsoft.com/office/drawing/2014/main" id="{D55621E2-6BDE-F086-5703-F3F53578E193}"/>
              </a:ext>
            </a:extLst>
          </p:cNvPr>
          <p:cNvGrpSpPr>
            <a:grpSpLocks/>
          </p:cNvGrpSpPr>
          <p:nvPr/>
        </p:nvGrpSpPr>
        <p:grpSpPr bwMode="auto">
          <a:xfrm>
            <a:off x="700088" y="754063"/>
            <a:ext cx="7385050" cy="3297237"/>
            <a:chOff x="699516" y="754380"/>
            <a:chExt cx="7385684" cy="3296920"/>
          </a:xfrm>
        </p:grpSpPr>
        <p:pic>
          <p:nvPicPr>
            <p:cNvPr id="4103" name="object 10">
              <a:extLst>
                <a:ext uri="{FF2B5EF4-FFF2-40B4-BE49-F238E27FC236}">
                  <a16:creationId xmlns:a16="http://schemas.microsoft.com/office/drawing/2014/main" id="{28FAF376-4342-3286-1C1B-1427A8810A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5816" y="754380"/>
              <a:ext cx="2874264" cy="141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object 11">
              <a:extLst>
                <a:ext uri="{FF2B5EF4-FFF2-40B4-BE49-F238E27FC236}">
                  <a16:creationId xmlns:a16="http://schemas.microsoft.com/office/drawing/2014/main" id="{61C4F12C-C537-1B7F-4393-EF0FA23A45AF}"/>
                </a:ext>
              </a:extLst>
            </p:cNvPr>
            <p:cNvSpPr>
              <a:spLocks/>
            </p:cNvSpPr>
            <p:nvPr/>
          </p:nvSpPr>
          <p:spPr bwMode="auto">
            <a:xfrm>
              <a:off x="699516" y="3973068"/>
              <a:ext cx="7385684" cy="78105"/>
            </a:xfrm>
            <a:custGeom>
              <a:avLst/>
              <a:gdLst>
                <a:gd name="T0" fmla="*/ 7379461 w 7385684"/>
                <a:gd name="T1" fmla="*/ 0 h 78104"/>
                <a:gd name="T2" fmla="*/ 5803 w 7385684"/>
                <a:gd name="T3" fmla="*/ 0 h 78104"/>
                <a:gd name="T4" fmla="*/ 0 w 7385684"/>
                <a:gd name="T5" fmla="*/ 5841 h 78104"/>
                <a:gd name="T6" fmla="*/ 0 w 7385684"/>
                <a:gd name="T7" fmla="*/ 12953 h 78104"/>
                <a:gd name="T8" fmla="*/ 0 w 7385684"/>
                <a:gd name="T9" fmla="*/ 71881 h 78104"/>
                <a:gd name="T10" fmla="*/ 5803 w 7385684"/>
                <a:gd name="T11" fmla="*/ 77723 h 78104"/>
                <a:gd name="T12" fmla="*/ 7379461 w 7385684"/>
                <a:gd name="T13" fmla="*/ 77723 h 78104"/>
                <a:gd name="T14" fmla="*/ 7385304 w 7385684"/>
                <a:gd name="T15" fmla="*/ 71881 h 78104"/>
                <a:gd name="T16" fmla="*/ 7385304 w 7385684"/>
                <a:gd name="T17" fmla="*/ 5841 h 78104"/>
                <a:gd name="T18" fmla="*/ 7379461 w 7385684"/>
                <a:gd name="T19" fmla="*/ 0 h 78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5684" h="78104">
                  <a:moveTo>
                    <a:pt x="7379461" y="0"/>
                  </a:moveTo>
                  <a:lnTo>
                    <a:pt x="5803" y="0"/>
                  </a:lnTo>
                  <a:lnTo>
                    <a:pt x="0" y="5841"/>
                  </a:lnTo>
                  <a:lnTo>
                    <a:pt x="0" y="12953"/>
                  </a:lnTo>
                  <a:lnTo>
                    <a:pt x="0" y="71881"/>
                  </a:lnTo>
                  <a:lnTo>
                    <a:pt x="5803" y="77723"/>
                  </a:lnTo>
                  <a:lnTo>
                    <a:pt x="7379461" y="77723"/>
                  </a:lnTo>
                  <a:lnTo>
                    <a:pt x="7385304" y="71881"/>
                  </a:lnTo>
                  <a:lnTo>
                    <a:pt x="7385304" y="5841"/>
                  </a:lnTo>
                  <a:lnTo>
                    <a:pt x="7379461"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G"/>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7059D-5BB9-001E-556C-15AFC280D05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D7ACBFD-A1A1-4D89-4BCA-5556590D053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bwMode="auto">
          <a:xfrm rot="5400000">
            <a:off x="998538" y="2143721"/>
            <a:ext cx="4525962" cy="33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66ABDEA7-ACDC-052A-8744-0199344F167F}"/>
              </a:ext>
            </a:extLst>
          </p:cNvPr>
          <p:cNvSpPr>
            <a:spLocks noGrp="1"/>
          </p:cNvSpPr>
          <p:nvPr>
            <p:ph sz="half" idx="3"/>
          </p:nvPr>
        </p:nvSpPr>
        <p:spPr>
          <a:xfrm>
            <a:off x="5505796" y="2363628"/>
            <a:ext cx="6240087" cy="2917017"/>
          </a:xfrm>
        </p:spPr>
        <p:txBody>
          <a:bodyPr/>
          <a:lstStyle/>
          <a:p>
            <a:pPr lvl="0" eaLnBrk="0" hangingPunct="0">
              <a:lnSpc>
                <a:spcPct val="150000"/>
              </a:lnSpc>
              <a:spcBef>
                <a:spcPct val="0"/>
              </a:spcBef>
            </a:pPr>
            <a:r>
              <a:rPr lang="en-US" altLang="en-US" sz="1600" b="1" dirty="0">
                <a:latin typeface="ZapfHumnst BT" panose="020B0502050508020304" pitchFamily="34" charset="0"/>
              </a:rPr>
              <a:t>Advancing Environmental Stewardship Through the Tiny Forests Initiative </a:t>
            </a:r>
          </a:p>
          <a:p>
            <a:pPr lvl="0" eaLnBrk="0" hangingPunct="0">
              <a:lnSpc>
                <a:spcPct val="150000"/>
              </a:lnSpc>
              <a:spcBef>
                <a:spcPct val="0"/>
              </a:spcBef>
            </a:pPr>
            <a:endParaRPr lang="en-US" altLang="en-US" sz="1600" dirty="0">
              <a:latin typeface="ZapfHumnst BT" panose="020B0502050508020304" pitchFamily="34" charset="0"/>
            </a:endParaRPr>
          </a:p>
          <a:p>
            <a:pPr lvl="0" eaLnBrk="0" hangingPunct="0">
              <a:lnSpc>
                <a:spcPct val="150000"/>
              </a:lnSpc>
              <a:spcBef>
                <a:spcPct val="0"/>
              </a:spcBef>
            </a:pPr>
            <a:r>
              <a:rPr lang="en-US" altLang="en-US" sz="1600" dirty="0">
                <a:latin typeface="ZapfHumnst BT" panose="020B0502050508020304" pitchFamily="34" charset="0"/>
              </a:rPr>
              <a:t>The Managing Director commissions a tree-planting activity at Kazo Primary School in Nansana. The Bank under its Tiny Forests </a:t>
            </a:r>
            <a:r>
              <a:rPr lang="en-US" altLang="en-US" sz="1600" dirty="0" err="1">
                <a:latin typeface="ZapfHumnst BT" panose="020B0502050508020304" pitchFamily="34" charset="0"/>
              </a:rPr>
              <a:t>Intiative</a:t>
            </a:r>
            <a:r>
              <a:rPr lang="en-US" altLang="en-US" sz="1600" dirty="0">
                <a:latin typeface="ZapfHumnst BT" panose="020B0502050508020304" pitchFamily="34" charset="0"/>
              </a:rPr>
              <a:t> is working towards a goal of planting </a:t>
            </a:r>
            <a:r>
              <a:rPr lang="en-US" altLang="en-US" sz="1600" b="1" dirty="0">
                <a:latin typeface="ZapfHumnst BT" panose="020B0502050508020304" pitchFamily="34" charset="0"/>
              </a:rPr>
              <a:t>1 million trees </a:t>
            </a:r>
            <a:r>
              <a:rPr lang="en-US" altLang="en-US" sz="1600" dirty="0">
                <a:latin typeface="ZapfHumnst BT" panose="020B0502050508020304" pitchFamily="34" charset="0"/>
              </a:rPr>
              <a:t>by 2027, alongside other sustainability initiatives such as promoting green housing, environmental stewardship, and community resilience.</a:t>
            </a:r>
          </a:p>
        </p:txBody>
      </p:sp>
    </p:spTree>
    <p:extLst>
      <p:ext uri="{BB962C8B-B14F-4D97-AF65-F5344CB8AC3E}">
        <p14:creationId xmlns:p14="http://schemas.microsoft.com/office/powerpoint/2010/main" val="872793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C65A-CD74-7E0F-F905-D0464689E2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BE33F2-29BF-830F-3D5A-DD13D7125AB0}"/>
              </a:ext>
            </a:extLst>
          </p:cNvPr>
          <p:cNvSpPr>
            <a:spLocks noGrp="1"/>
          </p:cNvSpPr>
          <p:nvPr>
            <p:ph sz="half" idx="2"/>
          </p:nvPr>
        </p:nvSpPr>
        <p:spPr>
          <a:xfrm>
            <a:off x="484909" y="1943100"/>
            <a:ext cx="5303520" cy="3336298"/>
          </a:xfrm>
        </p:spPr>
        <p:txBody>
          <a:bodyPr/>
          <a:lstStyle/>
          <a:p>
            <a:pPr fontAlgn="t">
              <a:lnSpc>
                <a:spcPct val="150000"/>
              </a:lnSpc>
              <a:buNone/>
            </a:pPr>
            <a:r>
              <a:rPr lang="en-US" sz="1600" b="1" dirty="0">
                <a:latin typeface="ZapfHumnst BT" panose="020B0502050508020304" pitchFamily="34" charset="0"/>
              </a:rPr>
              <a:t>Transforming Public Education Through the NSSF Kampala Hills Run</a:t>
            </a:r>
          </a:p>
          <a:p>
            <a:pPr fontAlgn="t">
              <a:lnSpc>
                <a:spcPct val="150000"/>
              </a:lnSpc>
              <a:buNone/>
            </a:pPr>
            <a:r>
              <a:rPr lang="en-US" sz="1600" dirty="0">
                <a:latin typeface="ZapfHumnst BT" panose="020B0502050508020304" pitchFamily="34" charset="0"/>
              </a:rPr>
              <a:t>As part of its Corporate Social Investment initiatives, Housing Finance Bank supported the NSSF Kampala Hills Run with a </a:t>
            </a:r>
            <a:r>
              <a:rPr lang="en-US" sz="1600" b="1" dirty="0">
                <a:latin typeface="ZapfHumnst BT" panose="020B0502050508020304" pitchFamily="34" charset="0"/>
              </a:rPr>
              <a:t>Ug. </a:t>
            </a:r>
            <a:r>
              <a:rPr lang="en-US" sz="1600" b="1" dirty="0" err="1">
                <a:latin typeface="ZapfHumnst BT" panose="020B0502050508020304" pitchFamily="34" charset="0"/>
              </a:rPr>
              <a:t>Shs</a:t>
            </a:r>
            <a:r>
              <a:rPr lang="en-US" sz="1600" b="1" dirty="0">
                <a:latin typeface="ZapfHumnst BT" panose="020B0502050508020304" pitchFamily="34" charset="0"/>
              </a:rPr>
              <a:t> 100 million </a:t>
            </a:r>
            <a:r>
              <a:rPr lang="en-US" sz="1600" dirty="0">
                <a:latin typeface="ZapfHumnst BT" panose="020B0502050508020304" pitchFamily="34" charset="0"/>
              </a:rPr>
              <a:t>sponsorship and, in partnership with the National Social Security Fund Uganda and other stakeholders, helped raise </a:t>
            </a:r>
            <a:r>
              <a:rPr lang="en-US" sz="1600" b="1" dirty="0">
                <a:latin typeface="ZapfHumnst BT" panose="020B0502050508020304" pitchFamily="34" charset="0"/>
              </a:rPr>
              <a:t>Ug </a:t>
            </a:r>
            <a:r>
              <a:rPr lang="en-US" sz="1600" b="1" dirty="0" err="1">
                <a:latin typeface="ZapfHumnst BT" panose="020B0502050508020304" pitchFamily="34" charset="0"/>
              </a:rPr>
              <a:t>Shs</a:t>
            </a:r>
            <a:r>
              <a:rPr lang="en-US" sz="1600" b="1" dirty="0">
                <a:latin typeface="ZapfHumnst BT" panose="020B0502050508020304" pitchFamily="34" charset="0"/>
              </a:rPr>
              <a:t> 1.5 billion </a:t>
            </a:r>
            <a:r>
              <a:rPr lang="en-US" sz="1600" dirty="0">
                <a:latin typeface="ZapfHumnst BT" panose="020B0502050508020304" pitchFamily="34" charset="0"/>
              </a:rPr>
              <a:t>to refurbish 10 public schools impacting over 1,000 pupils.</a:t>
            </a:r>
          </a:p>
          <a:p>
            <a:endParaRPr lang="en-US" dirty="0"/>
          </a:p>
        </p:txBody>
      </p:sp>
      <p:pic>
        <p:nvPicPr>
          <p:cNvPr id="5" name="Content Placeholder 4">
            <a:extLst>
              <a:ext uri="{FF2B5EF4-FFF2-40B4-BE49-F238E27FC236}">
                <a16:creationId xmlns:a16="http://schemas.microsoft.com/office/drawing/2014/main" id="{62B993DA-9886-CD61-2C1A-E5A8BB55E804}"/>
              </a:ext>
            </a:extLst>
          </p:cNvPr>
          <p:cNvPicPr>
            <a:picLocks noGrp="1" noChangeAspect="1"/>
          </p:cNvPicPr>
          <p:nvPr>
            <p:ph sz="half" idx="3"/>
          </p:nvPr>
        </p:nvPicPr>
        <p:blipFill>
          <a:blip r:embed="rId2" cstate="print">
            <a:extLst>
              <a:ext uri="{28A0092B-C50C-407E-A947-70E740481C1C}">
                <a14:useLocalDpi xmlns:a14="http://schemas.microsoft.com/office/drawing/2010/main" val="0"/>
              </a:ext>
            </a:extLst>
          </a:blip>
          <a:stretch>
            <a:fillRect/>
          </a:stretch>
        </p:blipFill>
        <p:spPr>
          <a:xfrm>
            <a:off x="6278882" y="1690887"/>
            <a:ext cx="5214340" cy="3476226"/>
          </a:xfrm>
          <a:prstGeom prst="rect">
            <a:avLst/>
          </a:prstGeom>
        </p:spPr>
      </p:pic>
    </p:spTree>
    <p:extLst>
      <p:ext uri="{BB962C8B-B14F-4D97-AF65-F5344CB8AC3E}">
        <p14:creationId xmlns:p14="http://schemas.microsoft.com/office/powerpoint/2010/main" val="1599269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BD42ABC-DD1C-635A-5169-265C308B2D73}"/>
              </a:ext>
            </a:extLst>
          </p:cNvPr>
          <p:cNvSpPr>
            <a:spLocks noGrp="1"/>
          </p:cNvSpPr>
          <p:nvPr>
            <p:ph type="title"/>
          </p:nvPr>
        </p:nvSpPr>
        <p:spPr>
          <a:xfrm>
            <a:off x="1422400" y="195263"/>
            <a:ext cx="7666038" cy="536575"/>
          </a:xfrm>
        </p:spPr>
        <p:txBody>
          <a:bodyPr/>
          <a:lstStyle/>
          <a:p>
            <a:endParaRPr lang="en-US"/>
          </a:p>
        </p:txBody>
      </p:sp>
      <p:sp>
        <p:nvSpPr>
          <p:cNvPr id="12" name="Content Placeholder 2">
            <a:extLst>
              <a:ext uri="{FF2B5EF4-FFF2-40B4-BE49-F238E27FC236}">
                <a16:creationId xmlns:a16="http://schemas.microsoft.com/office/drawing/2014/main" id="{58AB8507-A96C-0091-D8B9-7D8A405AAAD3}"/>
              </a:ext>
            </a:extLst>
          </p:cNvPr>
          <p:cNvSpPr>
            <a:spLocks noGrp="1"/>
          </p:cNvSpPr>
          <p:nvPr>
            <p:ph sz="half" idx="2"/>
          </p:nvPr>
        </p:nvSpPr>
        <p:spPr>
          <a:xfrm>
            <a:off x="476597" y="2454935"/>
            <a:ext cx="5303520" cy="1858970"/>
          </a:xfrm>
        </p:spPr>
        <p:txBody>
          <a:bodyPr/>
          <a:lstStyle/>
          <a:p>
            <a:pPr>
              <a:lnSpc>
                <a:spcPct val="150000"/>
              </a:lnSpc>
            </a:pPr>
            <a:r>
              <a:rPr lang="en-US" sz="1600" b="1" dirty="0">
                <a:latin typeface="ZapfHumnst BT" panose="020B0502050508020304" pitchFamily="34" charset="0"/>
              </a:rPr>
              <a:t>Improving Community Access to Clean Water</a:t>
            </a:r>
          </a:p>
          <a:p>
            <a:pPr>
              <a:lnSpc>
                <a:spcPct val="150000"/>
              </a:lnSpc>
            </a:pPr>
            <a:r>
              <a:rPr lang="en-US" sz="1600" dirty="0">
                <a:latin typeface="ZapfHumnst BT" panose="020B0502050508020304" pitchFamily="34" charset="0"/>
              </a:rPr>
              <a:t>In partnership with WaterQuip Uganda, Housing Finance Bank extended clean drinking water access  to over 1,000 students at St. Joseph Nursery and Primary School, Nansana.</a:t>
            </a:r>
          </a:p>
          <a:p>
            <a:endParaRPr lang="en-US" dirty="0"/>
          </a:p>
        </p:txBody>
      </p:sp>
      <p:pic>
        <p:nvPicPr>
          <p:cNvPr id="5" name="Content Placeholder 4">
            <a:extLst>
              <a:ext uri="{FF2B5EF4-FFF2-40B4-BE49-F238E27FC236}">
                <a16:creationId xmlns:a16="http://schemas.microsoft.com/office/drawing/2014/main" id="{E1BF95AE-CBCC-6690-A596-0F30D995E00E}"/>
              </a:ext>
            </a:extLst>
          </p:cNvPr>
          <p:cNvPicPr>
            <a:picLocks noGrp="1" noChangeAspect="1"/>
          </p:cNvPicPr>
          <p:nvPr>
            <p:ph sz="half" idx="3"/>
          </p:nvPr>
        </p:nvPicPr>
        <p:blipFill>
          <a:blip r:embed="rId2" cstate="print">
            <a:extLst>
              <a:ext uri="{28A0092B-C50C-407E-A947-70E740481C1C}">
                <a14:useLocalDpi xmlns:a14="http://schemas.microsoft.com/office/drawing/2010/main" val="0"/>
              </a:ext>
            </a:extLst>
          </a:blip>
          <a:stretch>
            <a:fillRect/>
          </a:stretch>
        </p:blipFill>
        <p:spPr>
          <a:xfrm>
            <a:off x="6278880" y="2454935"/>
            <a:ext cx="5303520" cy="2771089"/>
          </a:xfrm>
          <a:prstGeom prst="rect">
            <a:avLst/>
          </a:prstGeom>
          <a:noFill/>
        </p:spPr>
      </p:pic>
    </p:spTree>
    <p:extLst>
      <p:ext uri="{BB962C8B-B14F-4D97-AF65-F5344CB8AC3E}">
        <p14:creationId xmlns:p14="http://schemas.microsoft.com/office/powerpoint/2010/main" val="2127762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301D1-55AF-1978-98B4-B8D234659F32}"/>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D6FFA347-FC60-7211-067D-A55F4646DB8A}"/>
              </a:ext>
            </a:extLst>
          </p:cNvPr>
          <p:cNvSpPr>
            <a:spLocks noGrp="1"/>
          </p:cNvSpPr>
          <p:nvPr>
            <p:ph type="title"/>
          </p:nvPr>
        </p:nvSpPr>
        <p:spPr>
          <a:xfrm>
            <a:off x="1422400" y="195263"/>
            <a:ext cx="7666038" cy="536575"/>
          </a:xfrm>
        </p:spPr>
        <p:txBody>
          <a:bodyPr/>
          <a:lstStyle/>
          <a:p>
            <a:endParaRPr lang="en-US"/>
          </a:p>
        </p:txBody>
      </p:sp>
      <p:sp>
        <p:nvSpPr>
          <p:cNvPr id="12" name="Content Placeholder 2">
            <a:extLst>
              <a:ext uri="{FF2B5EF4-FFF2-40B4-BE49-F238E27FC236}">
                <a16:creationId xmlns:a16="http://schemas.microsoft.com/office/drawing/2014/main" id="{9D36E6B6-0843-84F0-27F2-59BA1D7751A5}"/>
              </a:ext>
            </a:extLst>
          </p:cNvPr>
          <p:cNvSpPr>
            <a:spLocks noGrp="1"/>
          </p:cNvSpPr>
          <p:nvPr>
            <p:ph sz="half" idx="2"/>
          </p:nvPr>
        </p:nvSpPr>
        <p:spPr>
          <a:xfrm>
            <a:off x="850669" y="2708803"/>
            <a:ext cx="5303520" cy="1858266"/>
          </a:xfrm>
        </p:spPr>
        <p:txBody>
          <a:bodyPr/>
          <a:lstStyle/>
          <a:p>
            <a:pPr>
              <a:lnSpc>
                <a:spcPct val="150000"/>
              </a:lnSpc>
            </a:pPr>
            <a:r>
              <a:rPr lang="en-US" sz="1600" b="1" dirty="0">
                <a:latin typeface="ZapfHumnst BT" panose="020B0502050508020304" pitchFamily="34" charset="0"/>
              </a:rPr>
              <a:t>Bootcamp Partnership with C-Care</a:t>
            </a:r>
          </a:p>
          <a:p>
            <a:pPr>
              <a:lnSpc>
                <a:spcPct val="150000"/>
              </a:lnSpc>
            </a:pPr>
            <a:r>
              <a:rPr lang="en-US" sz="1600" dirty="0">
                <a:latin typeface="ZapfHumnst BT" panose="020B0502050508020304" pitchFamily="34" charset="0"/>
              </a:rPr>
              <a:t>The Bank partnered </a:t>
            </a:r>
            <a:r>
              <a:rPr lang="en-US" sz="1600">
                <a:latin typeface="ZapfHumnst BT" panose="020B0502050508020304" pitchFamily="34" charset="0"/>
              </a:rPr>
              <a:t>with C-Care </a:t>
            </a:r>
            <a:r>
              <a:rPr lang="en-US" sz="1600" dirty="0">
                <a:latin typeface="ZapfHumnst BT" panose="020B0502050508020304" pitchFamily="34" charset="0"/>
              </a:rPr>
              <a:t>Uganda and St. Johns Church of Uganda Wandegeya to provide no cost health care to marginalized people from Katanga slums. Over </a:t>
            </a:r>
            <a:r>
              <a:rPr lang="en-US" sz="1600" b="1" dirty="0">
                <a:latin typeface="ZapfHumnst BT" panose="020B0502050508020304" pitchFamily="34" charset="0"/>
              </a:rPr>
              <a:t>300</a:t>
            </a:r>
            <a:r>
              <a:rPr lang="en-US" sz="1600" dirty="0">
                <a:latin typeface="ZapfHumnst BT" panose="020B0502050508020304" pitchFamily="34" charset="0"/>
              </a:rPr>
              <a:t> people were treated and accessed free medication</a:t>
            </a:r>
          </a:p>
        </p:txBody>
      </p:sp>
      <p:graphicFrame>
        <p:nvGraphicFramePr>
          <p:cNvPr id="2" name="Content Placeholder 1">
            <a:extLst>
              <a:ext uri="{FF2B5EF4-FFF2-40B4-BE49-F238E27FC236}">
                <a16:creationId xmlns:a16="http://schemas.microsoft.com/office/drawing/2014/main" id="{11933C9B-FBF9-E131-7A0F-AD3340975F7F}"/>
              </a:ext>
            </a:extLst>
          </p:cNvPr>
          <p:cNvGraphicFramePr>
            <a:graphicFrameLocks noGrp="1"/>
          </p:cNvGraphicFramePr>
          <p:nvPr>
            <p:ph sz="half" idx="3"/>
          </p:nvPr>
        </p:nvGraphicFramePr>
        <p:xfrm>
          <a:off x="6278563" y="3633068"/>
          <a:ext cx="5303837" cy="415776"/>
        </p:xfrm>
        <a:graphic>
          <a:graphicData uri="http://schemas.openxmlformats.org/drawingml/2006/table">
            <a:tbl>
              <a:tblPr/>
              <a:tblGrid>
                <a:gridCol w="5303837">
                  <a:extLst>
                    <a:ext uri="{9D8B030D-6E8A-4147-A177-3AD203B41FA5}">
                      <a16:colId xmlns:a16="http://schemas.microsoft.com/office/drawing/2014/main" val="2774876673"/>
                    </a:ext>
                  </a:extLst>
                </a:gridCol>
              </a:tblGrid>
              <a:tr h="145943">
                <a:tc>
                  <a:txBody>
                    <a:bodyPr/>
                    <a:lstStyle/>
                    <a:p>
                      <a:pPr fontAlgn="t">
                        <a:lnSpc>
                          <a:spcPts val="1500"/>
                        </a:lnSpc>
                        <a:buNone/>
                      </a:pPr>
                      <a:r>
                        <a:rPr lang="en-US" sz="900" b="0" i="0">
                          <a:effectLst/>
                          <a:latin typeface="Segoe UI" panose="020B0502040204020203" pitchFamily="34" charset="0"/>
                        </a:rPr>
                        <a:t>Bootcamp Partnership with C‑Care</a:t>
                      </a:r>
                    </a:p>
                  </a:txBody>
                  <a:tcPr marL="44058" marR="44058" marT="22029" marB="22029">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2756411197"/>
                  </a:ext>
                </a:extLst>
              </a:tr>
              <a:tr h="176234">
                <a:tc>
                  <a:txBody>
                    <a:bodyPr/>
                    <a:lstStyle/>
                    <a:p>
                      <a:endParaRPr lang="en-US" sz="900" dirty="0"/>
                    </a:p>
                  </a:txBody>
                  <a:tcPr marL="44058" marR="44058" marT="22029" marB="22029">
                    <a:lnT w="6350" cap="flat" cmpd="sng" algn="ctr">
                      <a:solidFill>
                        <a:srgbClr val="E6E6E6"/>
                      </a:solidFill>
                      <a:prstDash val="solid"/>
                      <a:round/>
                      <a:headEnd type="none" w="med" len="med"/>
                      <a:tailEnd type="none" w="med" len="med"/>
                    </a:lnT>
                  </a:tcPr>
                </a:tc>
                <a:extLst>
                  <a:ext uri="{0D108BD9-81ED-4DB2-BD59-A6C34878D82A}">
                    <a16:rowId xmlns:a16="http://schemas.microsoft.com/office/drawing/2014/main" val="2450630120"/>
                  </a:ext>
                </a:extLst>
              </a:tr>
            </a:tbl>
          </a:graphicData>
        </a:graphic>
      </p:graphicFrame>
      <p:pic>
        <p:nvPicPr>
          <p:cNvPr id="4" name="Picture 3">
            <a:extLst>
              <a:ext uri="{FF2B5EF4-FFF2-40B4-BE49-F238E27FC236}">
                <a16:creationId xmlns:a16="http://schemas.microsoft.com/office/drawing/2014/main" id="{94F2C70C-903F-FECE-C69B-BC9FF4CFE7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8880" y="1577340"/>
            <a:ext cx="4633605" cy="3088062"/>
          </a:xfrm>
          <a:prstGeom prst="rect">
            <a:avLst/>
          </a:prstGeom>
        </p:spPr>
      </p:pic>
    </p:spTree>
    <p:extLst>
      <p:ext uri="{BB962C8B-B14F-4D97-AF65-F5344CB8AC3E}">
        <p14:creationId xmlns:p14="http://schemas.microsoft.com/office/powerpoint/2010/main" val="20331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9A8E-495C-024A-E564-0990B833D6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48E6AE-EDC2-2693-44E8-5E892699261C}"/>
              </a:ext>
            </a:extLst>
          </p:cNvPr>
          <p:cNvSpPr>
            <a:spLocks noGrp="1"/>
          </p:cNvSpPr>
          <p:nvPr>
            <p:ph sz="half" idx="2"/>
          </p:nvPr>
        </p:nvSpPr>
        <p:spPr>
          <a:xfrm>
            <a:off x="609600" y="2125980"/>
            <a:ext cx="5782887" cy="2966197"/>
          </a:xfrm>
        </p:spPr>
        <p:txBody>
          <a:bodyPr/>
          <a:lstStyle/>
          <a:p>
            <a:pPr>
              <a:lnSpc>
                <a:spcPct val="150000"/>
              </a:lnSpc>
            </a:pPr>
            <a:r>
              <a:rPr lang="en-US" sz="1600" b="1" dirty="0">
                <a:latin typeface="ZapfHumnst BT" panose="020B0502050508020304" pitchFamily="34" charset="0"/>
              </a:rPr>
              <a:t>Partnership with the Uganda Green Enterprise Finance Accelerator (UGEFA) </a:t>
            </a:r>
          </a:p>
          <a:p>
            <a:pPr>
              <a:lnSpc>
                <a:spcPct val="150000"/>
              </a:lnSpc>
            </a:pPr>
            <a:r>
              <a:rPr lang="en-US" sz="1600" dirty="0">
                <a:latin typeface="ZapfHumnst BT" panose="020B0502050508020304" pitchFamily="34" charset="0"/>
              </a:rPr>
              <a:t>In a strategic move towards sustainable banking practices, Housing Finance Bank partnered with the Uganda Green Enterprise Finance Accelerator (UGEFA) to provide tailored financing to SMEs in manufacturing, eco-friendly tourism, waste management and green mobility. Eligible businesses can apply for loans at HFB with UGEFA covering up to </a:t>
            </a:r>
            <a:r>
              <a:rPr lang="en-US" sz="1600" b="1" dirty="0">
                <a:latin typeface="ZapfHumnst BT" panose="020B0502050508020304" pitchFamily="34" charset="0"/>
              </a:rPr>
              <a:t>33% </a:t>
            </a:r>
            <a:r>
              <a:rPr lang="en-US" sz="1600" dirty="0">
                <a:latin typeface="ZapfHumnst BT" panose="020B0502050508020304" pitchFamily="34" charset="0"/>
              </a:rPr>
              <a:t>of the loan principal. </a:t>
            </a:r>
          </a:p>
        </p:txBody>
      </p:sp>
      <p:pic>
        <p:nvPicPr>
          <p:cNvPr id="5" name="Content Placeholder 4">
            <a:extLst>
              <a:ext uri="{FF2B5EF4-FFF2-40B4-BE49-F238E27FC236}">
                <a16:creationId xmlns:a16="http://schemas.microsoft.com/office/drawing/2014/main" id="{0A3A2F30-6506-A4A3-439C-58968496EAAB}"/>
              </a:ext>
            </a:extLst>
          </p:cNvPr>
          <p:cNvPicPr>
            <a:picLocks noGrp="1" noChangeAspect="1"/>
          </p:cNvPicPr>
          <p:nvPr>
            <p:ph sz="half" idx="3"/>
          </p:nvPr>
        </p:nvPicPr>
        <p:blipFill>
          <a:blip r:embed="rId2" cstate="print">
            <a:extLst>
              <a:ext uri="{28A0092B-C50C-407E-A947-70E740481C1C}">
                <a14:useLocalDpi xmlns:a14="http://schemas.microsoft.com/office/drawing/2010/main" val="0"/>
              </a:ext>
            </a:extLst>
          </a:blip>
          <a:stretch>
            <a:fillRect/>
          </a:stretch>
        </p:blipFill>
        <p:spPr>
          <a:xfrm>
            <a:off x="6533901" y="2019994"/>
            <a:ext cx="5048499" cy="2648080"/>
          </a:xfrm>
          <a:prstGeom prst="rect">
            <a:avLst/>
          </a:prstGeom>
        </p:spPr>
      </p:pic>
    </p:spTree>
    <p:extLst>
      <p:ext uri="{BB962C8B-B14F-4D97-AF65-F5344CB8AC3E}">
        <p14:creationId xmlns:p14="http://schemas.microsoft.com/office/powerpoint/2010/main" val="442880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203653A-3AEC-05E8-DD1E-BD4791110ADD}"/>
              </a:ext>
            </a:extLst>
          </p:cNvPr>
          <p:cNvSpPr>
            <a:spLocks noGrp="1"/>
          </p:cNvSpPr>
          <p:nvPr>
            <p:ph type="title"/>
          </p:nvPr>
        </p:nvSpPr>
        <p:spPr>
          <a:xfrm>
            <a:off x="1422400" y="195263"/>
            <a:ext cx="7666038" cy="536575"/>
          </a:xfrm>
        </p:spPr>
        <p:txBody>
          <a:bodyPr/>
          <a:lstStyle/>
          <a:p>
            <a:endParaRPr lang="en-US"/>
          </a:p>
        </p:txBody>
      </p:sp>
      <p:sp>
        <p:nvSpPr>
          <p:cNvPr id="12" name="Content Placeholder 2">
            <a:extLst>
              <a:ext uri="{FF2B5EF4-FFF2-40B4-BE49-F238E27FC236}">
                <a16:creationId xmlns:a16="http://schemas.microsoft.com/office/drawing/2014/main" id="{ACDEE707-4D44-8BFB-1B9C-8F491206EE34}"/>
              </a:ext>
            </a:extLst>
          </p:cNvPr>
          <p:cNvSpPr>
            <a:spLocks noGrp="1"/>
          </p:cNvSpPr>
          <p:nvPr>
            <p:ph sz="half" idx="2"/>
          </p:nvPr>
        </p:nvSpPr>
        <p:spPr>
          <a:xfrm>
            <a:off x="543098" y="2400086"/>
            <a:ext cx="5303520" cy="1858970"/>
          </a:xfrm>
        </p:spPr>
        <p:txBody>
          <a:bodyPr/>
          <a:lstStyle/>
          <a:p>
            <a:pPr>
              <a:lnSpc>
                <a:spcPct val="150000"/>
              </a:lnSpc>
            </a:pPr>
            <a:r>
              <a:rPr lang="en-US" sz="1600" b="1" dirty="0">
                <a:latin typeface="ZapfHumnst BT" panose="020B0502050508020304" pitchFamily="34" charset="0"/>
              </a:rPr>
              <a:t>Launch of the HFB Zimba Challenge </a:t>
            </a:r>
          </a:p>
          <a:p>
            <a:pPr>
              <a:lnSpc>
                <a:spcPct val="150000"/>
              </a:lnSpc>
            </a:pPr>
            <a:r>
              <a:rPr lang="en-US" sz="1600" dirty="0">
                <a:latin typeface="ZapfHumnst BT" panose="020B0502050508020304" pitchFamily="34" charset="0"/>
              </a:rPr>
              <a:t>Housing Finance Bank launched the Zimba Challenge Incubator to promote affordable housing, sustainable construction, and innovative building solutions nationwide.</a:t>
            </a:r>
          </a:p>
          <a:p>
            <a:endParaRPr lang="en-US" dirty="0"/>
          </a:p>
        </p:txBody>
      </p:sp>
      <p:pic>
        <p:nvPicPr>
          <p:cNvPr id="5" name="Content Placeholder 4">
            <a:extLst>
              <a:ext uri="{FF2B5EF4-FFF2-40B4-BE49-F238E27FC236}">
                <a16:creationId xmlns:a16="http://schemas.microsoft.com/office/drawing/2014/main" id="{0E7BA865-C9C5-3077-11AA-68F56F4A127E}"/>
              </a:ext>
            </a:extLst>
          </p:cNvPr>
          <p:cNvPicPr>
            <a:picLocks noGrp="1" noChangeAspect="1"/>
          </p:cNvPicPr>
          <p:nvPr>
            <p:ph sz="half" idx="3"/>
          </p:nvPr>
        </p:nvPicPr>
        <p:blipFill>
          <a:blip r:embed="rId2" cstate="print">
            <a:extLst>
              <a:ext uri="{28A0092B-C50C-407E-A947-70E740481C1C}">
                <a14:useLocalDpi xmlns:a14="http://schemas.microsoft.com/office/drawing/2010/main" val="0"/>
              </a:ext>
            </a:extLst>
          </a:blip>
          <a:srcRect l="14467" r="19332" b="1"/>
          <a:stretch>
            <a:fillRect/>
          </a:stretch>
        </p:blipFill>
        <p:spPr>
          <a:xfrm>
            <a:off x="6278880" y="1577340"/>
            <a:ext cx="5303520" cy="4526280"/>
          </a:xfrm>
          <a:prstGeom prst="rect">
            <a:avLst/>
          </a:prstGeom>
          <a:noFill/>
        </p:spPr>
      </p:pic>
    </p:spTree>
    <p:extLst>
      <p:ext uri="{BB962C8B-B14F-4D97-AF65-F5344CB8AC3E}">
        <p14:creationId xmlns:p14="http://schemas.microsoft.com/office/powerpoint/2010/main" val="2136584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67CBD50-255F-C1E9-668B-7C90B8FBAEE5}"/>
              </a:ext>
            </a:extLst>
          </p:cNvPr>
          <p:cNvSpPr txBox="1"/>
          <p:nvPr/>
        </p:nvSpPr>
        <p:spPr>
          <a:xfrm>
            <a:off x="11820525" y="87313"/>
            <a:ext cx="311150" cy="127000"/>
          </a:xfrm>
          <a:prstGeom prst="rect">
            <a:avLst/>
          </a:prstGeom>
        </p:spPr>
        <p:txBody>
          <a:bodyPr lIns="0" tIns="0" rIns="0" bIns="0">
            <a:spAutoFit/>
          </a:bodyPr>
          <a:lstStyle/>
          <a:p>
            <a:pPr eaLnBrk="1" fontAlgn="auto" hangingPunct="1">
              <a:lnSpc>
                <a:spcPts val="950"/>
              </a:lnSpc>
              <a:spcBef>
                <a:spcPts val="0"/>
              </a:spcBef>
              <a:spcAft>
                <a:spcPts val="0"/>
              </a:spcAft>
              <a:defRPr/>
            </a:pPr>
            <a:r>
              <a:rPr sz="1000" kern="0" spc="-10">
                <a:solidFill>
                  <a:srgbClr val="0000FF"/>
                </a:solidFill>
                <a:latin typeface="Carlito"/>
                <a:cs typeface="Carlito"/>
              </a:rPr>
              <a:t>Public</a:t>
            </a:r>
            <a:endParaRPr sz="1000" kern="0">
              <a:solidFill>
                <a:sysClr val="windowText" lastClr="000000"/>
              </a:solidFill>
              <a:latin typeface="Carlito"/>
              <a:cs typeface="Carlito"/>
            </a:endParaRPr>
          </a:p>
        </p:txBody>
      </p:sp>
      <p:pic>
        <p:nvPicPr>
          <p:cNvPr id="7171" name="object 3">
            <a:extLst>
              <a:ext uri="{FF2B5EF4-FFF2-40B4-BE49-F238E27FC236}">
                <a16:creationId xmlns:a16="http://schemas.microsoft.com/office/drawing/2014/main" id="{3630930F-1996-2D34-A6E1-2CF2CC708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a:extLst>
              <a:ext uri="{FF2B5EF4-FFF2-40B4-BE49-F238E27FC236}">
                <a16:creationId xmlns:a16="http://schemas.microsoft.com/office/drawing/2014/main" id="{CAE67E7F-0DD2-AAE5-4F81-83DFDDA21D79}"/>
              </a:ext>
            </a:extLst>
          </p:cNvPr>
          <p:cNvSpPr txBox="1">
            <a:spLocks noGrp="1"/>
          </p:cNvSpPr>
          <p:nvPr>
            <p:ph type="title"/>
          </p:nvPr>
        </p:nvSpPr>
        <p:spPr>
          <a:xfrm>
            <a:off x="4335463" y="3455988"/>
            <a:ext cx="3460750" cy="925512"/>
          </a:xfrm>
        </p:spPr>
        <p:txBody>
          <a:bodyPr tIns="13335" rtlCol="0"/>
          <a:lstStyle/>
          <a:p>
            <a:pPr marL="12700" fontAlgn="auto">
              <a:spcBef>
                <a:spcPts val="105"/>
              </a:spcBef>
              <a:spcAft>
                <a:spcPts val="0"/>
              </a:spcAft>
              <a:defRPr/>
            </a:pPr>
            <a:r>
              <a:rPr sz="5900">
                <a:solidFill>
                  <a:srgbClr val="FFFFFF"/>
                </a:solidFill>
              </a:rPr>
              <a:t>Thank </a:t>
            </a:r>
            <a:r>
              <a:rPr sz="5900" spc="-20">
                <a:solidFill>
                  <a:srgbClr val="FFFFFF"/>
                </a:solidFill>
              </a:rPr>
              <a:t>you.</a:t>
            </a:r>
            <a:endParaRPr sz="5900"/>
          </a:p>
        </p:txBody>
      </p:sp>
      <p:sp>
        <p:nvSpPr>
          <p:cNvPr id="5" name="object 5">
            <a:extLst>
              <a:ext uri="{FF2B5EF4-FFF2-40B4-BE49-F238E27FC236}">
                <a16:creationId xmlns:a16="http://schemas.microsoft.com/office/drawing/2014/main" id="{CA3D808E-7171-FDB1-B757-14712021BEA5}"/>
              </a:ext>
            </a:extLst>
          </p:cNvPr>
          <p:cNvSpPr txBox="1"/>
          <p:nvPr/>
        </p:nvSpPr>
        <p:spPr>
          <a:xfrm>
            <a:off x="11083925" y="6270625"/>
            <a:ext cx="115888" cy="239713"/>
          </a:xfrm>
          <a:prstGeom prst="rect">
            <a:avLst/>
          </a:prstGeom>
        </p:spPr>
        <p:txBody>
          <a:bodyPr lIns="0" tIns="12700" rIns="0" bIns="0">
            <a:spAutoFit/>
          </a:bodyPr>
          <a:lstStyle/>
          <a:p>
            <a:pPr marL="12700" eaLnBrk="1" fontAlgn="auto" hangingPunct="1">
              <a:spcBef>
                <a:spcPts val="100"/>
              </a:spcBef>
              <a:spcAft>
                <a:spcPts val="0"/>
              </a:spcAft>
              <a:defRPr/>
            </a:pPr>
            <a:r>
              <a:rPr sz="1400" kern="0" spc="-50">
                <a:solidFill>
                  <a:sysClr val="windowText" lastClr="000000"/>
                </a:solidFill>
                <a:latin typeface="Carlito"/>
                <a:cs typeface="Carlito"/>
              </a:rPr>
              <a:t>6</a:t>
            </a:r>
            <a:endParaRPr sz="1400" kern="0">
              <a:solidFill>
                <a:sysClr val="windowText" lastClr="000000"/>
              </a:solidFill>
              <a:latin typeface="Carlito"/>
              <a:cs typeface="Carli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4">
            <a:extLst>
              <a:ext uri="{FF2B5EF4-FFF2-40B4-BE49-F238E27FC236}">
                <a16:creationId xmlns:a16="http://schemas.microsoft.com/office/drawing/2014/main" id="{87B1237E-93DC-2517-EDC0-5ED750DA8A2B}"/>
              </a:ext>
            </a:extLst>
          </p:cNvPr>
          <p:cNvSpPr>
            <a:spLocks noGrp="1" noChangeArrowheads="1"/>
          </p:cNvSpPr>
          <p:nvPr>
            <p:ph type="title"/>
          </p:nvPr>
        </p:nvSpPr>
        <p:spPr>
          <a:xfrm>
            <a:off x="1830980" y="234998"/>
            <a:ext cx="7664450" cy="369888"/>
          </a:xfrm>
        </p:spPr>
        <p:txBody>
          <a:bodyPr/>
          <a:lstStyle/>
          <a:p>
            <a:r>
              <a:rPr lang="en-US" altLang="en-UG" sz="2400" dirty="0">
                <a:latin typeface="ZapfHumnst BT" panose="020B0502050508020304" pitchFamily="34" charset="0"/>
                <a:ea typeface="Carlito"/>
              </a:rPr>
              <a:t>Awards 2026 </a:t>
            </a:r>
          </a:p>
        </p:txBody>
      </p:sp>
      <p:sp>
        <p:nvSpPr>
          <p:cNvPr id="3" name="Rectangle 1">
            <a:extLst>
              <a:ext uri="{FF2B5EF4-FFF2-40B4-BE49-F238E27FC236}">
                <a16:creationId xmlns:a16="http://schemas.microsoft.com/office/drawing/2014/main" id="{B819E370-4B40-6739-F2EB-5B038FA95C37}"/>
              </a:ext>
            </a:extLst>
          </p:cNvPr>
          <p:cNvSpPr>
            <a:spLocks noChangeArrowheads="1"/>
          </p:cNvSpPr>
          <p:nvPr/>
        </p:nvSpPr>
        <p:spPr bwMode="auto">
          <a:xfrm>
            <a:off x="2788785" y="1478643"/>
            <a:ext cx="18594797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G"/>
          </a:p>
        </p:txBody>
      </p:sp>
      <p:sp>
        <p:nvSpPr>
          <p:cNvPr id="5" name="TextBox 4">
            <a:extLst>
              <a:ext uri="{FF2B5EF4-FFF2-40B4-BE49-F238E27FC236}">
                <a16:creationId xmlns:a16="http://schemas.microsoft.com/office/drawing/2014/main" id="{A3475AB9-0257-037D-018C-15ADBCEECD36}"/>
              </a:ext>
            </a:extLst>
          </p:cNvPr>
          <p:cNvSpPr txBox="1"/>
          <p:nvPr/>
        </p:nvSpPr>
        <p:spPr>
          <a:xfrm>
            <a:off x="283041" y="1326858"/>
            <a:ext cx="4477645" cy="6186309"/>
          </a:xfrm>
          <a:prstGeom prst="rect">
            <a:avLst/>
          </a:prstGeom>
          <a:noFill/>
        </p:spPr>
        <p:txBody>
          <a:bodyPr wrap="square" rtlCol="0">
            <a:spAutoFit/>
          </a:bodyPr>
          <a:lstStyle/>
          <a:p>
            <a:pPr fontAlgn="t">
              <a:lnSpc>
                <a:spcPct val="150000"/>
              </a:lnSpc>
              <a:buNone/>
            </a:pPr>
            <a:r>
              <a:rPr lang="en-US" sz="1600" b="1" dirty="0">
                <a:latin typeface="ZapfHumnst BT" panose="020B0502050508020304" pitchFamily="34" charset="0"/>
              </a:rPr>
              <a:t>Short Sills and the Academy Program </a:t>
            </a:r>
            <a:br>
              <a:rPr lang="en-US" sz="1600" dirty="0">
                <a:latin typeface="ZapfHumnst BT" panose="020B0502050508020304" pitchFamily="34" charset="0"/>
              </a:rPr>
            </a:br>
            <a:r>
              <a:rPr lang="en-US" sz="1600" dirty="0">
                <a:latin typeface="ZapfHumnst BT" panose="020B0502050508020304" pitchFamily="34" charset="0"/>
              </a:rPr>
              <a:t>Housing Finance Bank attained recognition from the </a:t>
            </a:r>
            <a:r>
              <a:rPr lang="en-US" sz="1600" b="1" dirty="0">
                <a:latin typeface="ZapfHumnst BT" panose="020B0502050508020304" pitchFamily="34" charset="0"/>
              </a:rPr>
              <a:t>Uganda Institute of Banking and Financial Services</a:t>
            </a:r>
            <a:r>
              <a:rPr lang="en-US" sz="1600" dirty="0">
                <a:latin typeface="ZapfHumnst BT" panose="020B0502050508020304" pitchFamily="34" charset="0"/>
              </a:rPr>
              <a:t> for its commitment to staff capacity building through structured short skills and academy </a:t>
            </a:r>
            <a:r>
              <a:rPr lang="en-US" sz="1600" dirty="0" err="1">
                <a:latin typeface="ZapfHumnst BT" panose="020B0502050508020304" pitchFamily="34" charset="0"/>
              </a:rPr>
              <a:t>programmes</a:t>
            </a:r>
            <a:r>
              <a:rPr lang="en-US" sz="1600" dirty="0">
                <a:latin typeface="ZapfHumnst BT" panose="020B0502050508020304" pitchFamily="34" charset="0"/>
              </a:rPr>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G" dirty="0"/>
          </a:p>
        </p:txBody>
      </p:sp>
      <p:pic>
        <p:nvPicPr>
          <p:cNvPr id="8" name="Picture 7">
            <a:extLst>
              <a:ext uri="{FF2B5EF4-FFF2-40B4-BE49-F238E27FC236}">
                <a16:creationId xmlns:a16="http://schemas.microsoft.com/office/drawing/2014/main" id="{7BDECD85-2C46-FEC1-CC23-2CC97D604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024" y="1793714"/>
            <a:ext cx="2285292" cy="3427938"/>
          </a:xfrm>
          <a:prstGeom prst="rect">
            <a:avLst/>
          </a:prstGeom>
        </p:spPr>
      </p:pic>
      <p:pic>
        <p:nvPicPr>
          <p:cNvPr id="10" name="Picture 9">
            <a:extLst>
              <a:ext uri="{FF2B5EF4-FFF2-40B4-BE49-F238E27FC236}">
                <a16:creationId xmlns:a16="http://schemas.microsoft.com/office/drawing/2014/main" id="{AFCBCCD5-3A26-EA0F-8BB3-2F584A7C3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408" y="2467068"/>
            <a:ext cx="4131876" cy="275458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0A9F8-40C3-96B1-BD4C-516B7D928940}"/>
              </a:ext>
            </a:extLst>
          </p:cNvPr>
          <p:cNvSpPr>
            <a:spLocks noGrp="1"/>
          </p:cNvSpPr>
          <p:nvPr>
            <p:ph type="title"/>
          </p:nvPr>
        </p:nvSpPr>
        <p:spPr/>
        <p:txBody>
          <a:bodyPr/>
          <a:lstStyle/>
          <a:p>
            <a:endParaRPr lang="en-UG"/>
          </a:p>
        </p:txBody>
      </p:sp>
      <p:sp>
        <p:nvSpPr>
          <p:cNvPr id="5" name="TextBox 4">
            <a:extLst>
              <a:ext uri="{FF2B5EF4-FFF2-40B4-BE49-F238E27FC236}">
                <a16:creationId xmlns:a16="http://schemas.microsoft.com/office/drawing/2014/main" id="{2757FC0A-9564-12B1-DAF2-4750E22ACC0A}"/>
              </a:ext>
            </a:extLst>
          </p:cNvPr>
          <p:cNvSpPr txBox="1"/>
          <p:nvPr/>
        </p:nvSpPr>
        <p:spPr>
          <a:xfrm>
            <a:off x="357447" y="1554481"/>
            <a:ext cx="3447715" cy="4431983"/>
          </a:xfrm>
          <a:prstGeom prst="rect">
            <a:avLst/>
          </a:prstGeom>
          <a:noFill/>
        </p:spPr>
        <p:txBody>
          <a:bodyPr wrap="square">
            <a:spAutoFit/>
          </a:bodyPr>
          <a:lstStyle/>
          <a:p>
            <a:pPr fontAlgn="t">
              <a:lnSpc>
                <a:spcPct val="150000"/>
              </a:lnSpc>
              <a:buNone/>
            </a:pPr>
            <a:r>
              <a:rPr lang="en-US" sz="1600" b="1" dirty="0">
                <a:latin typeface="ZapfHumnst BT" panose="020B0502050508020304" pitchFamily="34" charset="0"/>
              </a:rPr>
              <a:t>Overall Winner – Football in the Bankers Gala 2025</a:t>
            </a:r>
          </a:p>
          <a:p>
            <a:pPr fontAlgn="t">
              <a:lnSpc>
                <a:spcPct val="150000"/>
              </a:lnSpc>
              <a:buNone/>
            </a:pPr>
            <a:r>
              <a:rPr lang="en-US" sz="1600" dirty="0">
                <a:latin typeface="ZapfHumnst BT" panose="020B0502050508020304" pitchFamily="34" charset="0"/>
              </a:rPr>
              <a:t>Housing Finance Bank was recognized by the Uganda Institute of Banking and Financial Services (UBIFS) as the overall football winner at the Bankers Gala, underscoring strong teamwork, employee engagement, and the Bank’s commitment to promoting corporate wellness.</a:t>
            </a:r>
          </a:p>
          <a:p>
            <a:endParaRPr lang="en-US" b="1" dirty="0"/>
          </a:p>
        </p:txBody>
      </p:sp>
      <p:pic>
        <p:nvPicPr>
          <p:cNvPr id="6" name="Picture 5">
            <a:extLst>
              <a:ext uri="{FF2B5EF4-FFF2-40B4-BE49-F238E27FC236}">
                <a16:creationId xmlns:a16="http://schemas.microsoft.com/office/drawing/2014/main" id="{BBDC8B80-D3FF-90B7-1BE8-A15FBF9EF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9844" y="2111909"/>
            <a:ext cx="5253992" cy="3502661"/>
          </a:xfrm>
          <a:prstGeom prst="rect">
            <a:avLst/>
          </a:prstGeom>
        </p:spPr>
      </p:pic>
      <p:pic>
        <p:nvPicPr>
          <p:cNvPr id="7" name="Picture 6">
            <a:extLst>
              <a:ext uri="{FF2B5EF4-FFF2-40B4-BE49-F238E27FC236}">
                <a16:creationId xmlns:a16="http://schemas.microsoft.com/office/drawing/2014/main" id="{75A22C86-8A71-B2EE-FC31-B70169A23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635" y="2089618"/>
            <a:ext cx="1625820" cy="3547244"/>
          </a:xfrm>
          <a:prstGeom prst="rect">
            <a:avLst/>
          </a:prstGeom>
        </p:spPr>
      </p:pic>
    </p:spTree>
    <p:extLst>
      <p:ext uri="{BB962C8B-B14F-4D97-AF65-F5344CB8AC3E}">
        <p14:creationId xmlns:p14="http://schemas.microsoft.com/office/powerpoint/2010/main" val="725640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B1FE5-97F2-B982-F1EC-AC832E9A745A}"/>
            </a:ext>
          </a:extLst>
        </p:cNvPr>
        <p:cNvGrpSpPr/>
        <p:nvPr/>
      </p:nvGrpSpPr>
      <p:grpSpPr>
        <a:xfrm>
          <a:off x="0" y="0"/>
          <a:ext cx="0" cy="0"/>
          <a:chOff x="0" y="0"/>
          <a:chExt cx="0" cy="0"/>
        </a:xfrm>
      </p:grpSpPr>
      <p:sp>
        <p:nvSpPr>
          <p:cNvPr id="6146" name="Title 4">
            <a:extLst>
              <a:ext uri="{FF2B5EF4-FFF2-40B4-BE49-F238E27FC236}">
                <a16:creationId xmlns:a16="http://schemas.microsoft.com/office/drawing/2014/main" id="{BD8B2176-42C3-3311-D3A0-F45220A30AFE}"/>
              </a:ext>
            </a:extLst>
          </p:cNvPr>
          <p:cNvSpPr>
            <a:spLocks noGrp="1" noChangeArrowheads="1"/>
          </p:cNvSpPr>
          <p:nvPr>
            <p:ph type="title"/>
          </p:nvPr>
        </p:nvSpPr>
        <p:spPr>
          <a:xfrm>
            <a:off x="1636713" y="377825"/>
            <a:ext cx="7666037" cy="738664"/>
          </a:xfrm>
        </p:spPr>
        <p:txBody>
          <a:bodyPr/>
          <a:lstStyle/>
          <a:p>
            <a:r>
              <a:rPr lang="en-US" sz="2400" dirty="0"/>
              <a:t>Bank of Uganda Awards </a:t>
            </a:r>
            <a:br>
              <a:rPr lang="en-US" sz="2400" dirty="0"/>
            </a:br>
            <a:endParaRPr lang="en-US" altLang="en-UG" sz="2400" dirty="0">
              <a:latin typeface="ZapfHumnst BT" panose="020B0502050508020304" pitchFamily="34" charset="0"/>
              <a:ea typeface="Carlito"/>
            </a:endParaRPr>
          </a:p>
        </p:txBody>
      </p:sp>
      <p:sp>
        <p:nvSpPr>
          <p:cNvPr id="2" name="TextBox 1">
            <a:extLst>
              <a:ext uri="{FF2B5EF4-FFF2-40B4-BE49-F238E27FC236}">
                <a16:creationId xmlns:a16="http://schemas.microsoft.com/office/drawing/2014/main" id="{B19A7D4B-8127-B5D6-E6B7-24EA91C86331}"/>
              </a:ext>
            </a:extLst>
          </p:cNvPr>
          <p:cNvSpPr txBox="1"/>
          <p:nvPr/>
        </p:nvSpPr>
        <p:spPr>
          <a:xfrm>
            <a:off x="429492" y="1205345"/>
            <a:ext cx="4527396" cy="5539978"/>
          </a:xfrm>
          <a:prstGeom prst="rect">
            <a:avLst/>
          </a:prstGeom>
          <a:noFill/>
        </p:spPr>
        <p:txBody>
          <a:bodyPr wrap="square" rtlCol="0">
            <a:spAutoFit/>
          </a:bodyPr>
          <a:lstStyle/>
          <a:p>
            <a:r>
              <a:rPr lang="en-US" sz="1600" b="1" dirty="0">
                <a:latin typeface="ZapfHumnst BT" panose="020B0502050508020304" pitchFamily="34" charset="0"/>
              </a:rPr>
              <a:t>Bank of Uganda Small Business Recovery Fund Awards</a:t>
            </a:r>
            <a:br>
              <a:rPr lang="en-US" sz="1600" dirty="0">
                <a:latin typeface="ZapfHumnst BT" panose="020B0502050508020304" pitchFamily="34" charset="0"/>
              </a:rPr>
            </a:br>
            <a:r>
              <a:rPr lang="en-US" sz="1600" dirty="0">
                <a:latin typeface="ZapfHumnst BT" panose="020B0502050508020304" pitchFamily="34" charset="0"/>
              </a:rPr>
              <a:t>Housing Finance Bank Uganda was recognized under the </a:t>
            </a:r>
            <a:r>
              <a:rPr lang="en-US" sz="1600" b="1" dirty="0">
                <a:latin typeface="ZapfHumnst BT" panose="020B0502050508020304" pitchFamily="34" charset="0"/>
              </a:rPr>
              <a:t>Small Business Recovery Fund Awards</a:t>
            </a:r>
            <a:r>
              <a:rPr lang="en-US" sz="1600" dirty="0">
                <a:latin typeface="ZapfHumnst BT" panose="020B0502050508020304" pitchFamily="34" charset="0"/>
              </a:rPr>
              <a:t> by the Bank of Uganda for its outstanding performance and commitment to supporting economic recovery.</a:t>
            </a:r>
          </a:p>
          <a:p>
            <a:pPr algn="just"/>
            <a:endParaRPr lang="en-US" sz="1600" b="1" dirty="0">
              <a:latin typeface="ZapfHumnst BT" panose="020B0502050508020304" pitchFamily="34" charset="0"/>
            </a:endParaRPr>
          </a:p>
          <a:p>
            <a:pPr algn="just"/>
            <a:r>
              <a:rPr lang="en-US" sz="1600" b="1" dirty="0">
                <a:solidFill>
                  <a:srgbClr val="002060"/>
                </a:solidFill>
                <a:latin typeface="ZapfHumnst BT" panose="020B0502050508020304" pitchFamily="34" charset="0"/>
              </a:rPr>
              <a:t>Winner: </a:t>
            </a:r>
            <a:r>
              <a:rPr lang="en-US" sz="1600" b="1" dirty="0">
                <a:latin typeface="ZapfHumnst BT" panose="020B0502050508020304" pitchFamily="34" charset="0"/>
              </a:rPr>
              <a:t>Timely and Full Payment of Loans:</a:t>
            </a:r>
            <a:br>
              <a:rPr lang="en-US" sz="1600" dirty="0">
                <a:latin typeface="ZapfHumnst BT" panose="020B0502050508020304" pitchFamily="34" charset="0"/>
              </a:rPr>
            </a:br>
            <a:r>
              <a:rPr lang="en-US" sz="1600" dirty="0">
                <a:latin typeface="ZapfHumnst BT" panose="020B0502050508020304" pitchFamily="34" charset="0"/>
              </a:rPr>
              <a:t>The Bank was awarded for its excellence in </a:t>
            </a:r>
            <a:r>
              <a:rPr lang="en-US" sz="1600" b="1" dirty="0">
                <a:latin typeface="ZapfHumnst BT" panose="020B0502050508020304" pitchFamily="34" charset="0"/>
              </a:rPr>
              <a:t>loan repayment discipline</a:t>
            </a:r>
            <a:r>
              <a:rPr lang="en-US" sz="1600" dirty="0">
                <a:latin typeface="ZapfHumnst BT" panose="020B0502050508020304" pitchFamily="34" charset="0"/>
              </a:rPr>
              <a:t>, demonstrating strong financial management and adherence to the terms of the recovery fund.</a:t>
            </a:r>
          </a:p>
          <a:p>
            <a:pPr algn="just"/>
            <a:endParaRPr lang="en-US" sz="1600" b="1" dirty="0">
              <a:latin typeface="ZapfHumnst BT" panose="020B0502050508020304" pitchFamily="34" charset="0"/>
            </a:endParaRPr>
          </a:p>
          <a:p>
            <a:pPr algn="just"/>
            <a:r>
              <a:rPr lang="en-US" sz="1600" b="1" dirty="0">
                <a:solidFill>
                  <a:srgbClr val="002060"/>
                </a:solidFill>
                <a:latin typeface="ZapfHumnst BT" panose="020B0502050508020304" pitchFamily="34" charset="0"/>
              </a:rPr>
              <a:t>1st Runner-Up: </a:t>
            </a:r>
            <a:r>
              <a:rPr lang="en-US" sz="1600" b="1" dirty="0">
                <a:latin typeface="ZapfHumnst BT" panose="020B0502050508020304" pitchFamily="34" charset="0"/>
              </a:rPr>
              <a:t>Best Performing Financial Institution:</a:t>
            </a:r>
            <a:br>
              <a:rPr lang="en-US" sz="1600" dirty="0">
                <a:latin typeface="ZapfHumnst BT" panose="020B0502050508020304" pitchFamily="34" charset="0"/>
              </a:rPr>
            </a:br>
            <a:r>
              <a:rPr lang="en-US" sz="1600" dirty="0">
                <a:latin typeface="ZapfHumnst BT" panose="020B0502050508020304" pitchFamily="34" charset="0"/>
              </a:rPr>
              <a:t>The Bank also emerged as the </a:t>
            </a:r>
            <a:r>
              <a:rPr lang="en-US" sz="1600" b="1" dirty="0">
                <a:latin typeface="ZapfHumnst BT" panose="020B0502050508020304" pitchFamily="34" charset="0"/>
              </a:rPr>
              <a:t>1st runner-up</a:t>
            </a:r>
            <a:r>
              <a:rPr lang="en-US" sz="1600" dirty="0">
                <a:latin typeface="ZapfHumnst BT" panose="020B0502050508020304" pitchFamily="34" charset="0"/>
              </a:rPr>
              <a:t> in overall performance, reflecting its significant contribution to the effective implementation of the fund and its impact in supporting small businesses across Uganda.</a:t>
            </a:r>
          </a:p>
          <a:p>
            <a:endParaRPr lang="en-UG" dirty="0"/>
          </a:p>
        </p:txBody>
      </p:sp>
      <p:pic>
        <p:nvPicPr>
          <p:cNvPr id="4" name="Picture 3">
            <a:extLst>
              <a:ext uri="{FF2B5EF4-FFF2-40B4-BE49-F238E27FC236}">
                <a16:creationId xmlns:a16="http://schemas.microsoft.com/office/drawing/2014/main" id="{98DF1DF0-21CF-2E16-80DF-01836F31A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697" y="3943644"/>
            <a:ext cx="4710149" cy="3392779"/>
          </a:xfrm>
          <a:prstGeom prst="rect">
            <a:avLst/>
          </a:prstGeom>
        </p:spPr>
      </p:pic>
      <p:pic>
        <p:nvPicPr>
          <p:cNvPr id="6" name="Picture 5">
            <a:extLst>
              <a:ext uri="{FF2B5EF4-FFF2-40B4-BE49-F238E27FC236}">
                <a16:creationId xmlns:a16="http://schemas.microsoft.com/office/drawing/2014/main" id="{947D7514-3BE6-E39C-4C5F-A875EA8B1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5698" y="1116490"/>
            <a:ext cx="4057878" cy="2707365"/>
          </a:xfrm>
          <a:prstGeom prst="rect">
            <a:avLst/>
          </a:prstGeom>
        </p:spPr>
      </p:pic>
    </p:spTree>
    <p:extLst>
      <p:ext uri="{BB962C8B-B14F-4D97-AF65-F5344CB8AC3E}">
        <p14:creationId xmlns:p14="http://schemas.microsoft.com/office/powerpoint/2010/main" val="1131452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CCEC1-1916-4C85-3221-DA0C7170AE2E}"/>
              </a:ext>
            </a:extLst>
          </p:cNvPr>
          <p:cNvSpPr>
            <a:spLocks noGrp="1"/>
          </p:cNvSpPr>
          <p:nvPr>
            <p:ph type="title"/>
          </p:nvPr>
        </p:nvSpPr>
        <p:spPr>
          <a:xfrm>
            <a:off x="1436254" y="347544"/>
            <a:ext cx="8331200" cy="615553"/>
          </a:xfrm>
        </p:spPr>
        <p:txBody>
          <a:bodyPr/>
          <a:lstStyle/>
          <a:p>
            <a:r>
              <a:rPr lang="en-US" sz="2000" dirty="0"/>
              <a:t>Association of Real Estate Agents Uganda – A.R.E.A Awards</a:t>
            </a:r>
            <a:br>
              <a:rPr lang="en-US" sz="2000" dirty="0"/>
            </a:br>
            <a:endParaRPr lang="en-UG" sz="2000" dirty="0"/>
          </a:p>
        </p:txBody>
      </p:sp>
      <p:sp>
        <p:nvSpPr>
          <p:cNvPr id="3" name="Text Placeholder 2">
            <a:extLst>
              <a:ext uri="{FF2B5EF4-FFF2-40B4-BE49-F238E27FC236}">
                <a16:creationId xmlns:a16="http://schemas.microsoft.com/office/drawing/2014/main" id="{8FA86751-00F0-171C-7718-C3005E560D99}"/>
              </a:ext>
            </a:extLst>
          </p:cNvPr>
          <p:cNvSpPr>
            <a:spLocks noGrp="1"/>
          </p:cNvSpPr>
          <p:nvPr>
            <p:ph type="body" idx="1"/>
          </p:nvPr>
        </p:nvSpPr>
        <p:spPr>
          <a:xfrm>
            <a:off x="671034" y="2604159"/>
            <a:ext cx="4930820" cy="1945148"/>
          </a:xfrm>
        </p:spPr>
        <p:txBody>
          <a:bodyPr/>
          <a:lstStyle/>
          <a:p>
            <a:pPr algn="just"/>
            <a:r>
              <a:rPr lang="en-US" sz="1600" b="1" dirty="0">
                <a:latin typeface="ZapfHumnst BT" panose="020B0502050508020304" pitchFamily="34" charset="0"/>
              </a:rPr>
              <a:t>Best Mortgage Bank of the Year </a:t>
            </a:r>
          </a:p>
          <a:p>
            <a:pPr algn="just"/>
            <a:r>
              <a:rPr lang="en-US" sz="1600" dirty="0">
                <a:latin typeface="ZapfHumnst BT" panose="020B0502050508020304" pitchFamily="34" charset="0"/>
              </a:rPr>
              <a:t>Housing Finance Bank Uganda was recognized as the </a:t>
            </a:r>
            <a:r>
              <a:rPr lang="en-US" sz="1600" b="1" dirty="0">
                <a:latin typeface="ZapfHumnst BT" panose="020B0502050508020304" pitchFamily="34" charset="0"/>
              </a:rPr>
              <a:t>Best Mortgage Bank of the Year 2025</a:t>
            </a:r>
            <a:r>
              <a:rPr lang="en-US" sz="1600" dirty="0">
                <a:latin typeface="ZapfHumnst BT" panose="020B0502050508020304" pitchFamily="34" charset="0"/>
              </a:rPr>
              <a:t> at the AREA Awards, securing its </a:t>
            </a:r>
            <a:r>
              <a:rPr lang="en-US" sz="1600" b="1" dirty="0">
                <a:latin typeface="ZapfHumnst BT" panose="020B0502050508020304" pitchFamily="34" charset="0"/>
              </a:rPr>
              <a:t>second consecutive win</a:t>
            </a:r>
            <a:r>
              <a:rPr lang="en-US" sz="1600" dirty="0">
                <a:latin typeface="ZapfHumnst BT" panose="020B0502050508020304" pitchFamily="34" charset="0"/>
              </a:rPr>
              <a:t> in this category</a:t>
            </a:r>
          </a:p>
          <a:p>
            <a:endParaRPr lang="en-US" dirty="0"/>
          </a:p>
          <a:p>
            <a:endParaRPr lang="en-UG" dirty="0"/>
          </a:p>
        </p:txBody>
      </p:sp>
      <p:pic>
        <p:nvPicPr>
          <p:cNvPr id="5" name="Picture 4">
            <a:extLst>
              <a:ext uri="{FF2B5EF4-FFF2-40B4-BE49-F238E27FC236}">
                <a16:creationId xmlns:a16="http://schemas.microsoft.com/office/drawing/2014/main" id="{ADCF784D-9357-8458-1A78-918D2491B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053" y="1015648"/>
            <a:ext cx="3125193" cy="5411618"/>
          </a:xfrm>
          <a:prstGeom prst="rect">
            <a:avLst/>
          </a:prstGeom>
        </p:spPr>
      </p:pic>
    </p:spTree>
    <p:extLst>
      <p:ext uri="{BB962C8B-B14F-4D97-AF65-F5344CB8AC3E}">
        <p14:creationId xmlns:p14="http://schemas.microsoft.com/office/powerpoint/2010/main" val="3942910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D3824-F4BE-A801-A0A4-8B893B760C87}"/>
              </a:ext>
            </a:extLst>
          </p:cNvPr>
          <p:cNvSpPr>
            <a:spLocks noGrp="1"/>
          </p:cNvSpPr>
          <p:nvPr>
            <p:ph type="title"/>
          </p:nvPr>
        </p:nvSpPr>
        <p:spPr>
          <a:xfrm>
            <a:off x="1422400" y="195263"/>
            <a:ext cx="7666038" cy="461665"/>
          </a:xfrm>
        </p:spPr>
        <p:txBody>
          <a:bodyPr/>
          <a:lstStyle/>
          <a:p>
            <a:r>
              <a:rPr lang="en-US"/>
              <a:t>Financial Reporting Awards (F.i.R.e)</a:t>
            </a:r>
            <a:endParaRPr lang="en-UG" dirty="0"/>
          </a:p>
        </p:txBody>
      </p:sp>
      <p:sp>
        <p:nvSpPr>
          <p:cNvPr id="5" name="TextBox 4">
            <a:extLst>
              <a:ext uri="{FF2B5EF4-FFF2-40B4-BE49-F238E27FC236}">
                <a16:creationId xmlns:a16="http://schemas.microsoft.com/office/drawing/2014/main" id="{F02221C5-BACB-4F34-4423-7212539946B8}"/>
              </a:ext>
            </a:extLst>
          </p:cNvPr>
          <p:cNvSpPr txBox="1"/>
          <p:nvPr/>
        </p:nvSpPr>
        <p:spPr>
          <a:xfrm>
            <a:off x="778626" y="1659285"/>
            <a:ext cx="4752109" cy="3539430"/>
          </a:xfrm>
          <a:prstGeom prst="rect">
            <a:avLst/>
          </a:prstGeom>
          <a:noFill/>
        </p:spPr>
        <p:txBody>
          <a:bodyPr wrap="square">
            <a:spAutoFit/>
          </a:bodyPr>
          <a:lstStyle/>
          <a:p>
            <a:pPr algn="just"/>
            <a:r>
              <a:rPr lang="en-US" sz="1600" b="1" dirty="0">
                <a:latin typeface="ZapfHumnst BT" panose="020B0502050508020304" pitchFamily="34" charset="0"/>
              </a:rPr>
              <a:t>Financial Reporting (</a:t>
            </a:r>
            <a:r>
              <a:rPr lang="en-US" sz="1600" b="1" dirty="0" err="1">
                <a:latin typeface="ZapfHumnst BT" panose="020B0502050508020304" pitchFamily="34" charset="0"/>
              </a:rPr>
              <a:t>FiRe</a:t>
            </a:r>
            <a:r>
              <a:rPr lang="en-US" sz="1600" b="1" dirty="0">
                <a:latin typeface="ZapfHumnst BT" panose="020B0502050508020304" pitchFamily="34" charset="0"/>
              </a:rPr>
              <a:t>) Awards – Institute of Chartered Public Accountants of Uganda</a:t>
            </a:r>
            <a:br>
              <a:rPr lang="en-US" sz="1600" dirty="0">
                <a:latin typeface="ZapfHumnst BT" panose="020B0502050508020304" pitchFamily="34" charset="0"/>
              </a:rPr>
            </a:br>
            <a:endParaRPr lang="en-US" sz="1600" dirty="0">
              <a:latin typeface="ZapfHumnst BT" panose="020B0502050508020304" pitchFamily="34" charset="0"/>
            </a:endParaRPr>
          </a:p>
          <a:p>
            <a:pPr algn="just"/>
            <a:r>
              <a:rPr lang="en-US" sz="1600" dirty="0">
                <a:latin typeface="ZapfHumnst BT" panose="020B0502050508020304" pitchFamily="34" charset="0"/>
              </a:rPr>
              <a:t>Housing Finance Bank Uganda was recognized at the Financial Reporting (</a:t>
            </a:r>
            <a:r>
              <a:rPr lang="en-US" sz="1600" dirty="0" err="1">
                <a:latin typeface="ZapfHumnst BT" panose="020B0502050508020304" pitchFamily="34" charset="0"/>
              </a:rPr>
              <a:t>FiRe</a:t>
            </a:r>
            <a:r>
              <a:rPr lang="en-US" sz="1600" dirty="0">
                <a:latin typeface="ZapfHumnst BT" panose="020B0502050508020304" pitchFamily="34" charset="0"/>
              </a:rPr>
              <a:t>) Awards organized by the Institute of Chartered Public Accountants of Uganda, emerging as the </a:t>
            </a:r>
            <a:r>
              <a:rPr lang="en-US" sz="1600" b="1" dirty="0">
                <a:latin typeface="ZapfHumnst BT" panose="020B0502050508020304" pitchFamily="34" charset="0"/>
              </a:rPr>
              <a:t>1st Runner-Up in the Banking Services and General Banking category</a:t>
            </a:r>
            <a:r>
              <a:rPr lang="en-US" sz="1600" dirty="0">
                <a:latin typeface="ZapfHumnst BT" panose="020B0502050508020304" pitchFamily="34" charset="0"/>
              </a:rPr>
              <a:t>.</a:t>
            </a:r>
          </a:p>
          <a:p>
            <a:pPr algn="just"/>
            <a:endParaRPr lang="en-US" sz="1600" dirty="0">
              <a:latin typeface="ZapfHumnst BT" panose="020B0502050508020304" pitchFamily="34" charset="0"/>
            </a:endParaRPr>
          </a:p>
          <a:p>
            <a:pPr algn="just"/>
            <a:r>
              <a:rPr lang="en-US" sz="1600" dirty="0">
                <a:latin typeface="ZapfHumnst BT" panose="020B0502050508020304" pitchFamily="34" charset="0"/>
              </a:rPr>
              <a:t>This recognition highlights the Bank’s commitment to </a:t>
            </a:r>
            <a:r>
              <a:rPr lang="en-US" sz="1600" b="1" dirty="0">
                <a:latin typeface="ZapfHumnst BT" panose="020B0502050508020304" pitchFamily="34" charset="0"/>
              </a:rPr>
              <a:t>high-quality financial reporting, transparency, and accountability</a:t>
            </a:r>
            <a:r>
              <a:rPr lang="en-US" sz="1600" dirty="0">
                <a:latin typeface="ZapfHumnst BT" panose="020B0502050508020304" pitchFamily="34" charset="0"/>
              </a:rPr>
              <a:t>, reflecting strong governance practices and adherence to international reporting standards within Uganda.</a:t>
            </a:r>
          </a:p>
        </p:txBody>
      </p:sp>
      <p:pic>
        <p:nvPicPr>
          <p:cNvPr id="7" name="Picture 6">
            <a:extLst>
              <a:ext uri="{FF2B5EF4-FFF2-40B4-BE49-F238E27FC236}">
                <a16:creationId xmlns:a16="http://schemas.microsoft.com/office/drawing/2014/main" id="{DE0837BA-50E5-2F6B-8DA3-34B52EFAC307}"/>
              </a:ext>
            </a:extLst>
          </p:cNvPr>
          <p:cNvPicPr>
            <a:picLocks noChangeAspect="1"/>
          </p:cNvPicPr>
          <p:nvPr/>
        </p:nvPicPr>
        <p:blipFill>
          <a:blip r:embed="rId2">
            <a:extLst>
              <a:ext uri="{28A0092B-C50C-407E-A947-70E740481C1C}">
                <a14:useLocalDpi xmlns:a14="http://schemas.microsoft.com/office/drawing/2010/main" val="0"/>
              </a:ext>
            </a:extLst>
          </a:blip>
          <a:srcRect r="4" b="1199"/>
          <a:stretch>
            <a:fillRect/>
          </a:stretch>
        </p:blipFill>
        <p:spPr>
          <a:xfrm>
            <a:off x="6815320" y="944248"/>
            <a:ext cx="3603297" cy="2376445"/>
          </a:xfrm>
          <a:prstGeom prst="rect">
            <a:avLst/>
          </a:prstGeom>
        </p:spPr>
      </p:pic>
      <p:pic>
        <p:nvPicPr>
          <p:cNvPr id="8" name="Picture 7">
            <a:extLst>
              <a:ext uri="{FF2B5EF4-FFF2-40B4-BE49-F238E27FC236}">
                <a16:creationId xmlns:a16="http://schemas.microsoft.com/office/drawing/2014/main" id="{F97A1CED-8C23-A042-2E9A-509A3C9A4415}"/>
              </a:ext>
            </a:extLst>
          </p:cNvPr>
          <p:cNvPicPr>
            <a:picLocks noChangeAspect="1"/>
          </p:cNvPicPr>
          <p:nvPr/>
        </p:nvPicPr>
        <p:blipFill>
          <a:blip r:embed="rId3">
            <a:extLst>
              <a:ext uri="{28A0092B-C50C-407E-A947-70E740481C1C}">
                <a14:useLocalDpi xmlns:a14="http://schemas.microsoft.com/office/drawing/2010/main" val="0"/>
              </a:ext>
            </a:extLst>
          </a:blip>
          <a:srcRect t="1406" r="-4" b="20799"/>
          <a:stretch>
            <a:fillRect/>
          </a:stretch>
        </p:blipFill>
        <p:spPr>
          <a:xfrm>
            <a:off x="6815320" y="3537308"/>
            <a:ext cx="3021406" cy="2806472"/>
          </a:xfrm>
          <a:prstGeom prst="rect">
            <a:avLst/>
          </a:prstGeom>
          <a:solidFill>
            <a:schemeClr val="accent1"/>
          </a:solidFill>
        </p:spPr>
      </p:pic>
    </p:spTree>
    <p:extLst>
      <p:ext uri="{BB962C8B-B14F-4D97-AF65-F5344CB8AC3E}">
        <p14:creationId xmlns:p14="http://schemas.microsoft.com/office/powerpoint/2010/main" val="1854200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40F9E62-6BB9-C96C-96C9-3D51750ED0A0}"/>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101B82E1-99C7-48D7-6B0B-27E8A40D01B6}"/>
              </a:ext>
            </a:extLst>
          </p:cNvPr>
          <p:cNvPicPr>
            <a:picLocks noGrp="1" noChangeAspect="1"/>
          </p:cNvPicPr>
          <p:nvPr>
            <p:ph sz="half" idx="3"/>
          </p:nvPr>
        </p:nvPicPr>
        <p:blipFill>
          <a:blip r:embed="rId2">
            <a:extLst>
              <a:ext uri="{28A0092B-C50C-407E-A947-70E740481C1C}">
                <a14:useLocalDpi xmlns:a14="http://schemas.microsoft.com/office/drawing/2010/main" val="0"/>
              </a:ext>
            </a:extLst>
          </a:blip>
          <a:stretch>
            <a:fillRect/>
          </a:stretch>
        </p:blipFill>
        <p:spPr bwMode="auto">
          <a:xfrm>
            <a:off x="6278563" y="2291242"/>
            <a:ext cx="5303837" cy="309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12">
            <a:extLst>
              <a:ext uri="{FF2B5EF4-FFF2-40B4-BE49-F238E27FC236}">
                <a16:creationId xmlns:a16="http://schemas.microsoft.com/office/drawing/2014/main" id="{5304D5CC-1F67-149F-BC44-3F470B079320}"/>
              </a:ext>
            </a:extLst>
          </p:cNvPr>
          <p:cNvSpPr>
            <a:spLocks noGrp="1"/>
          </p:cNvSpPr>
          <p:nvPr>
            <p:ph sz="half" idx="2"/>
          </p:nvPr>
        </p:nvSpPr>
        <p:spPr>
          <a:xfrm>
            <a:off x="476596" y="2874125"/>
            <a:ext cx="5303520" cy="1858266"/>
          </a:xfrm>
        </p:spPr>
        <p:txBody>
          <a:bodyPr/>
          <a:lstStyle/>
          <a:p>
            <a:pPr>
              <a:lnSpc>
                <a:spcPct val="150000"/>
              </a:lnSpc>
            </a:pPr>
            <a:r>
              <a:rPr lang="en-US" altLang="en-US" sz="1600" b="1" dirty="0">
                <a:latin typeface="ZapfHumnst BT" panose="020B0502050508020304" pitchFamily="34" charset="0"/>
              </a:rPr>
              <a:t>ISO Certification 27001:2022</a:t>
            </a:r>
          </a:p>
          <a:p>
            <a:pPr>
              <a:lnSpc>
                <a:spcPct val="150000"/>
              </a:lnSpc>
            </a:pPr>
            <a:r>
              <a:rPr lang="en-US" altLang="en-US" sz="1600" dirty="0">
                <a:latin typeface="ZapfHumnst BT" panose="020B0502050508020304" pitchFamily="34" charset="0"/>
              </a:rPr>
              <a:t>The Managing Director Michael K. Mugabi (second right) and Executive Director Peace Ayebazibwe (third right) together with other officials, officially receive the Bank’s ISO 27001:2022 Certificate</a:t>
            </a:r>
            <a:endParaRPr lang="en-US" sz="1600" dirty="0">
              <a:latin typeface="ZapfHumnst BT" panose="020B0502050508020304" pitchFamily="34" charset="0"/>
            </a:endParaRPr>
          </a:p>
        </p:txBody>
      </p:sp>
    </p:spTree>
    <p:extLst>
      <p:ext uri="{BB962C8B-B14F-4D97-AF65-F5344CB8AC3E}">
        <p14:creationId xmlns:p14="http://schemas.microsoft.com/office/powerpoint/2010/main" val="353940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D6E-177C-DDCE-D232-553951818E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4321D0-3598-99F2-49E1-CEBB2C4BF898}"/>
              </a:ext>
            </a:extLst>
          </p:cNvPr>
          <p:cNvSpPr>
            <a:spLocks noGrp="1"/>
          </p:cNvSpPr>
          <p:nvPr>
            <p:ph sz="half" idx="2"/>
          </p:nvPr>
        </p:nvSpPr>
        <p:spPr>
          <a:xfrm>
            <a:off x="651164" y="2691246"/>
            <a:ext cx="5303520" cy="2597634"/>
          </a:xfrm>
        </p:spPr>
        <p:txBody>
          <a:bodyPr/>
          <a:lstStyle/>
          <a:p>
            <a:pPr>
              <a:lnSpc>
                <a:spcPct val="150000"/>
              </a:lnSpc>
            </a:pPr>
            <a:r>
              <a:rPr lang="en-US" altLang="en-US" sz="1600" b="1" dirty="0">
                <a:latin typeface="ZapfHumnst BT" panose="020B0502050508020304" pitchFamily="34" charset="0"/>
              </a:rPr>
              <a:t>Opening Ceremony For Soroti Branch</a:t>
            </a:r>
          </a:p>
          <a:p>
            <a:pPr>
              <a:lnSpc>
                <a:spcPct val="150000"/>
              </a:lnSpc>
            </a:pPr>
            <a:r>
              <a:rPr lang="en-US" altLang="en-US" sz="1600" dirty="0">
                <a:latin typeface="ZapfHumnst BT" panose="020B0502050508020304" pitchFamily="34" charset="0"/>
              </a:rPr>
              <a:t>Vice President Jessica Alupo and the Managing Director and cut the cake during the official launch of Housing Finance Bank’s Soroti Branch. Last year, the Bank expanded its network to 21 branches, with new locations in </a:t>
            </a:r>
            <a:r>
              <a:rPr lang="en-US" altLang="en-US" sz="1600" b="1" dirty="0">
                <a:latin typeface="ZapfHumnst BT" panose="020B0502050508020304" pitchFamily="34" charset="0"/>
              </a:rPr>
              <a:t>Masaka, Soroti, and Nansana cities.</a:t>
            </a:r>
          </a:p>
          <a:p>
            <a:endParaRPr lang="en-US" dirty="0"/>
          </a:p>
        </p:txBody>
      </p:sp>
      <p:pic>
        <p:nvPicPr>
          <p:cNvPr id="6" name="Content Placeholder 5">
            <a:extLst>
              <a:ext uri="{FF2B5EF4-FFF2-40B4-BE49-F238E27FC236}">
                <a16:creationId xmlns:a16="http://schemas.microsoft.com/office/drawing/2014/main" id="{E3F12F79-1415-98A8-CC47-EFC663F00C87}"/>
              </a:ext>
            </a:extLst>
          </p:cNvPr>
          <p:cNvPicPr>
            <a:picLocks noGrp="1" noChangeAspect="1"/>
          </p:cNvPicPr>
          <p:nvPr>
            <p:ph sz="half" idx="3"/>
          </p:nvPr>
        </p:nvPicPr>
        <p:blipFill>
          <a:blip r:embed="rId2">
            <a:extLst>
              <a:ext uri="{28A0092B-C50C-407E-A947-70E740481C1C}">
                <a14:useLocalDpi xmlns:a14="http://schemas.microsoft.com/office/drawing/2010/main" val="0"/>
              </a:ext>
            </a:extLst>
          </a:blip>
          <a:stretch>
            <a:fillRect/>
          </a:stretch>
        </p:blipFill>
        <p:spPr bwMode="auto">
          <a:xfrm>
            <a:off x="6461601" y="2195036"/>
            <a:ext cx="4937760"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785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6FFE4-0EE0-12B2-436D-59208ED783D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8AAAD06F-FD3A-8881-FC63-27EC0A2B0B3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33011" y="1577975"/>
            <a:ext cx="525701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8">
            <a:extLst>
              <a:ext uri="{FF2B5EF4-FFF2-40B4-BE49-F238E27FC236}">
                <a16:creationId xmlns:a16="http://schemas.microsoft.com/office/drawing/2014/main" id="{58A4695F-CC6F-0E05-B563-34BBAF03DC4F}"/>
              </a:ext>
            </a:extLst>
          </p:cNvPr>
          <p:cNvSpPr>
            <a:spLocks noGrp="1"/>
          </p:cNvSpPr>
          <p:nvPr>
            <p:ph sz="half" idx="3"/>
          </p:nvPr>
        </p:nvSpPr>
        <p:spPr>
          <a:xfrm>
            <a:off x="6255469" y="2192481"/>
            <a:ext cx="5303520" cy="2646878"/>
          </a:xfrm>
        </p:spPr>
        <p:txBody>
          <a:bodyPr/>
          <a:lstStyle/>
          <a:p>
            <a:r>
              <a:rPr lang="en-US" sz="1600" b="1" dirty="0">
                <a:latin typeface="ZapfHumnst BT" panose="020B0502050508020304" pitchFamily="34" charset="0"/>
              </a:rPr>
              <a:t>Journey Towards Our Sustainable Finance Certification </a:t>
            </a:r>
          </a:p>
          <a:p>
            <a:endParaRPr lang="en-US" sz="1600" dirty="0">
              <a:latin typeface="ZapfHumnst BT" panose="020B0502050508020304" pitchFamily="34" charset="0"/>
            </a:endParaRPr>
          </a:p>
          <a:p>
            <a:r>
              <a:rPr lang="en-US" sz="1600" dirty="0">
                <a:latin typeface="ZapfHumnst BT" panose="020B0502050508020304" pitchFamily="34" charset="0"/>
              </a:rPr>
              <a:t>The Bank was represented at the Global Sustainable Finance Conference held in Karlsruhe, Germany, by the Board Chairperson, Ms. Josephine N. </a:t>
            </a:r>
            <a:r>
              <a:rPr lang="en-US" sz="1600" dirty="0" err="1">
                <a:latin typeface="ZapfHumnst BT" panose="020B0502050508020304" pitchFamily="34" charset="0"/>
              </a:rPr>
              <a:t>Mukumbya</a:t>
            </a:r>
            <a:r>
              <a:rPr lang="en-US" sz="1600" dirty="0">
                <a:latin typeface="ZapfHumnst BT" panose="020B0502050508020304" pitchFamily="34" charset="0"/>
              </a:rPr>
              <a:t>; Board Members Mr. Vincent Agaba and Mr. Patrick </a:t>
            </a:r>
            <a:r>
              <a:rPr lang="en-US" sz="1600" dirty="0" err="1">
                <a:latin typeface="ZapfHumnst BT" panose="020B0502050508020304" pitchFamily="34" charset="0"/>
              </a:rPr>
              <a:t>Ayota</a:t>
            </a:r>
            <a:r>
              <a:rPr lang="en-US" sz="1600" dirty="0">
                <a:latin typeface="ZapfHumnst BT" panose="020B0502050508020304" pitchFamily="34" charset="0"/>
              </a:rPr>
              <a:t>; the Managing Director, Mr. Michael K. Mugabi; marking an important milestone in the Bank’s journey towards Sustainable Finance Certification.</a:t>
            </a:r>
          </a:p>
          <a:p>
            <a:endParaRPr lang="en-US" dirty="0"/>
          </a:p>
        </p:txBody>
      </p:sp>
    </p:spTree>
    <p:extLst>
      <p:ext uri="{BB962C8B-B14F-4D97-AF65-F5344CB8AC3E}">
        <p14:creationId xmlns:p14="http://schemas.microsoft.com/office/powerpoint/2010/main" val="5596132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491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b711dba-a7fe-41de-a22d-53953b2900b7}" enabled="1" method="Privileged" siteId="{2f32e970-08c8-4e03-bc66-8d48bb19a80f}" removed="0"/>
</clbl:labelList>
</file>

<file path=docProps/app.xml><?xml version="1.0" encoding="utf-8"?>
<Properties xmlns="http://schemas.openxmlformats.org/officeDocument/2006/extended-properties" xmlns:vt="http://schemas.openxmlformats.org/officeDocument/2006/docPropsVTypes">
  <Template>MARKETING  COMMUNICATIONSALES COUNCIL REPORT 10TH  DECEMBER.2025</Template>
  <TotalTime>6151</TotalTime>
  <Words>835</Words>
  <Application>Microsoft Macintosh PowerPoint</Application>
  <PresentationFormat>Widescreen</PresentationFormat>
  <Paragraphs>59</Paragraphs>
  <Slides>16</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Arial</vt:lpstr>
      <vt:lpstr>Calibri</vt:lpstr>
      <vt:lpstr>Carlito</vt:lpstr>
      <vt:lpstr>Segoe UI</vt:lpstr>
      <vt:lpstr>ZapfHumnst BT</vt:lpstr>
      <vt:lpstr>Office Theme</vt:lpstr>
      <vt:lpstr>HFB AWARDS,  CSR &amp; SUSTAINABILITY  INTIATIVES </vt:lpstr>
      <vt:lpstr>Awards 2026 </vt:lpstr>
      <vt:lpstr>PowerPoint Presentation</vt:lpstr>
      <vt:lpstr>Bank of Uganda Awards  </vt:lpstr>
      <vt:lpstr>Association of Real Estate Agents Uganda – A.R.E.A Awards </vt:lpstr>
      <vt:lpstr>Financial Reporting Awards (F.i.R.e)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Elon Kabakama Kabarungi</dc:creator>
  <cp:lastModifiedBy>Microsoft Office User</cp:lastModifiedBy>
  <cp:revision>8</cp:revision>
  <dcterms:created xsi:type="dcterms:W3CDTF">2025-12-15T12:38:41Z</dcterms:created>
  <dcterms:modified xsi:type="dcterms:W3CDTF">2026-04-25T10:56:08Z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2024-11-19T00:00:00Z</vt:filetime>
  </property>
  <property fmtid="{D5CDD505-2E9C-101B-9397-08002B2CF9AE}" pid="3" name="Producer">
    <vt:lpwstr>3-Heights(TM) PDF Security Shell 4.8.25.2 (http://www.pdf-tools.com)</vt:lpwstr>
  </property>
  <property fmtid="{D5CDD505-2E9C-101B-9397-08002B2CF9AE}" pid="4" name="ClassificationContentMarkingHeaderLocations">
    <vt:lpwstr>Office Theme:4</vt:lpwstr>
  </property>
  <property fmtid="{D5CDD505-2E9C-101B-9397-08002B2CF9AE}" pid="5" name="ClassificationContentMarkingHeaderText">
    <vt:lpwstr>Public</vt:lpwstr>
  </property>
</Properties>
</file>